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27"/>
  </p:notesMasterIdLst>
  <p:sldIdLst>
    <p:sldId id="256" r:id="rId5"/>
    <p:sldId id="262" r:id="rId6"/>
    <p:sldId id="287" r:id="rId7"/>
    <p:sldId id="281" r:id="rId8"/>
    <p:sldId id="297" r:id="rId9"/>
    <p:sldId id="257" r:id="rId10"/>
    <p:sldId id="291" r:id="rId11"/>
    <p:sldId id="292" r:id="rId12"/>
    <p:sldId id="293" r:id="rId13"/>
    <p:sldId id="298" r:id="rId14"/>
    <p:sldId id="296" r:id="rId15"/>
    <p:sldId id="294" r:id="rId16"/>
    <p:sldId id="299" r:id="rId17"/>
    <p:sldId id="300" r:id="rId18"/>
    <p:sldId id="301" r:id="rId19"/>
    <p:sldId id="295" r:id="rId20"/>
    <p:sldId id="271" r:id="rId21"/>
    <p:sldId id="279" r:id="rId22"/>
    <p:sldId id="277" r:id="rId23"/>
    <p:sldId id="278" r:id="rId24"/>
    <p:sldId id="273" r:id="rId25"/>
    <p:sldId id="275" r:id="rId26"/>
  </p:sldIdLst>
  <p:sldSz cx="18288000" cy="10287000"/>
  <p:notesSz cx="6858000" cy="9144000"/>
  <p:embeddedFontLst>
    <p:embeddedFont>
      <p:font typeface="Arimo Bold" panose="020B0704020202020204" pitchFamily="34" charset="0"/>
      <p:regular r:id="rId28"/>
      <p:bold r:id="rId29"/>
    </p:embeddedFont>
    <p:embeddedFont>
      <p:font typeface="Glacial Indifference Bold" pitchFamily="2" charset="0"/>
      <p:regular r:id="rId30"/>
      <p:bold r:id="rId31"/>
    </p:embeddedFont>
    <p:embeddedFont>
      <p:font typeface="Helios" panose="020B0504020202020204" pitchFamily="34" charset="0"/>
      <p:regular r:id="rId32"/>
    </p:embeddedFont>
    <p:embeddedFont>
      <p:font typeface="Helios Bold" panose="020B0704020202020204" pitchFamily="34" charset="0"/>
      <p:regular r:id="rId33"/>
      <p:bold r:id="rId34"/>
    </p:embeddedFont>
    <p:embeddedFont>
      <p:font typeface="Now" pitchFamily="2" charset="77"/>
      <p:regular r:id="rId35"/>
    </p:embeddedFont>
    <p:embeddedFont>
      <p:font typeface="Now Medium" pitchFamily="2" charset="77"/>
      <p:regular r:id="rId36"/>
    </p:embeddedFont>
    <p:embeddedFont>
      <p:font typeface="Segoe UI" panose="020B0502040204020203" pitchFamily="34" charset="0"/>
      <p:regular r:id="rId37"/>
      <p:bold r:id="rId38"/>
      <p:italic r:id="rId39"/>
      <p:boldItalic r:id="rId40"/>
    </p:embeddedFont>
    <p:embeddedFont>
      <p:font typeface="TT Hoves Bold" panose="02000003020000060003" pitchFamily="2" charset="0"/>
      <p:regular r:id="rId41"/>
      <p:bold r:id="rId4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03529"/>
    <a:srgbClr val="F5F262"/>
    <a:srgbClr val="C81819"/>
    <a:srgbClr val="6A6562"/>
    <a:srgbClr val="C8C3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016" autoAdjust="0"/>
    <p:restoredTop sz="83513" autoAdjust="0"/>
  </p:normalViewPr>
  <p:slideViewPr>
    <p:cSldViewPr>
      <p:cViewPr>
        <p:scale>
          <a:sx n="76" d="100"/>
          <a:sy n="76" d="100"/>
        </p:scale>
        <p:origin x="1008" y="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12.fntdata"/><Relationship Id="rId21" Type="http://schemas.openxmlformats.org/officeDocument/2006/relationships/slide" Target="slides/slide17.xml"/><Relationship Id="rId34" Type="http://schemas.openxmlformats.org/officeDocument/2006/relationships/font" Target="fonts/font7.fntdata"/><Relationship Id="rId42" Type="http://schemas.openxmlformats.org/officeDocument/2006/relationships/font" Target="fonts/font15.fntdata"/><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2.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4.fntdata"/><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font" Target="fonts/font14.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B9C1008-9433-FA40-9B31-285236FA979F}" type="doc">
      <dgm:prSet loTypeId="urn:microsoft.com/office/officeart/2005/8/layout/vList5" loCatId="" qsTypeId="urn:microsoft.com/office/officeart/2005/8/quickstyle/simple5" qsCatId="simple" csTypeId="urn:microsoft.com/office/officeart/2005/8/colors/accent1_2" csCatId="accent1" phldr="1"/>
      <dgm:spPr/>
      <dgm:t>
        <a:bodyPr/>
        <a:lstStyle/>
        <a:p>
          <a:endParaRPr lang="en-GB"/>
        </a:p>
      </dgm:t>
    </dgm:pt>
    <dgm:pt modelId="{DD8D3EF6-281B-104D-8B16-F208C4482259}">
      <dgm:prSet phldrT="[Text]" custT="1"/>
      <dgm:spPr/>
      <dgm:t>
        <a:bodyPr/>
        <a:lstStyle/>
        <a:p>
          <a:pPr algn="l"/>
          <a:r>
            <a:rPr lang="en-GB" sz="2400" dirty="0"/>
            <a:t>1 </a:t>
          </a:r>
          <a:r>
            <a:rPr lang="en-GB" sz="2800" b="1" dirty="0"/>
            <a:t>Lawfulness, fairness, &amp; transparency</a:t>
          </a:r>
          <a:endParaRPr lang="en-GB" sz="2400" b="1" dirty="0"/>
        </a:p>
      </dgm:t>
    </dgm:pt>
    <dgm:pt modelId="{97079914-19F7-5140-BA6D-2B4EEDBA6C95}" type="parTrans" cxnId="{E3E3A1AF-DFE1-434A-AC21-3089D7AED8F5}">
      <dgm:prSet/>
      <dgm:spPr/>
      <dgm:t>
        <a:bodyPr/>
        <a:lstStyle/>
        <a:p>
          <a:pPr algn="l"/>
          <a:endParaRPr lang="en-GB" sz="3600"/>
        </a:p>
      </dgm:t>
    </dgm:pt>
    <dgm:pt modelId="{16832873-73B2-4447-B64C-7965AA95B608}" type="sibTrans" cxnId="{E3E3A1AF-DFE1-434A-AC21-3089D7AED8F5}">
      <dgm:prSet/>
      <dgm:spPr/>
      <dgm:t>
        <a:bodyPr/>
        <a:lstStyle/>
        <a:p>
          <a:pPr algn="l"/>
          <a:endParaRPr lang="en-GB" sz="3600"/>
        </a:p>
      </dgm:t>
    </dgm:pt>
    <dgm:pt modelId="{9E6B6D77-4DE7-6D40-8091-66DB102BE3F4}">
      <dgm:prSet phldrT="[Text]" custT="1"/>
      <dgm:spPr/>
      <dgm:t>
        <a:bodyPr/>
        <a:lstStyle/>
        <a:p>
          <a:pPr algn="l"/>
          <a:r>
            <a:rPr lang="en-GB" sz="2400" dirty="0"/>
            <a:t>2 </a:t>
          </a:r>
          <a:r>
            <a:rPr lang="en-GB" sz="2800" b="1" dirty="0"/>
            <a:t>Accuracy</a:t>
          </a:r>
          <a:endParaRPr lang="en-GB" sz="2400" b="1" dirty="0"/>
        </a:p>
      </dgm:t>
    </dgm:pt>
    <dgm:pt modelId="{B72427A1-03F4-0646-BB57-10393EF9DA4D}" type="parTrans" cxnId="{48572E0F-AA34-BF49-8E10-89169ED105AF}">
      <dgm:prSet/>
      <dgm:spPr/>
      <dgm:t>
        <a:bodyPr/>
        <a:lstStyle/>
        <a:p>
          <a:pPr algn="l"/>
          <a:endParaRPr lang="en-GB" sz="3600"/>
        </a:p>
      </dgm:t>
    </dgm:pt>
    <dgm:pt modelId="{7AEBB0C6-434D-BC43-B8CC-5AD935ACEECA}" type="sibTrans" cxnId="{48572E0F-AA34-BF49-8E10-89169ED105AF}">
      <dgm:prSet/>
      <dgm:spPr/>
      <dgm:t>
        <a:bodyPr/>
        <a:lstStyle/>
        <a:p>
          <a:pPr algn="l"/>
          <a:endParaRPr lang="en-GB" sz="3600"/>
        </a:p>
      </dgm:t>
    </dgm:pt>
    <dgm:pt modelId="{88AE44DF-F8EA-DC4E-943E-BA68F3931DB8}">
      <dgm:prSet phldrT="[Text]" custT="1"/>
      <dgm:spPr/>
      <dgm:t>
        <a:bodyPr/>
        <a:lstStyle/>
        <a:p>
          <a:pPr algn="l"/>
          <a:r>
            <a:rPr lang="en-GB" sz="2400" dirty="0"/>
            <a:t>3 </a:t>
          </a:r>
          <a:r>
            <a:rPr lang="en-GB" sz="2800" b="1" dirty="0"/>
            <a:t>Integrity &amp; confidentiality </a:t>
          </a:r>
          <a:endParaRPr lang="en-GB" sz="2400" b="1" dirty="0"/>
        </a:p>
      </dgm:t>
    </dgm:pt>
    <dgm:pt modelId="{86FF0882-6FCB-9A49-A84E-AD0661138242}" type="parTrans" cxnId="{9CB0E166-3A14-C244-AC1C-747F5B0EA72D}">
      <dgm:prSet/>
      <dgm:spPr/>
      <dgm:t>
        <a:bodyPr/>
        <a:lstStyle/>
        <a:p>
          <a:pPr algn="l"/>
          <a:endParaRPr lang="en-GB" sz="3600"/>
        </a:p>
      </dgm:t>
    </dgm:pt>
    <dgm:pt modelId="{92FA6690-A020-6149-8547-FA022B942C78}" type="sibTrans" cxnId="{9CB0E166-3A14-C244-AC1C-747F5B0EA72D}">
      <dgm:prSet/>
      <dgm:spPr/>
      <dgm:t>
        <a:bodyPr/>
        <a:lstStyle/>
        <a:p>
          <a:pPr algn="l"/>
          <a:endParaRPr lang="en-GB" sz="3600"/>
        </a:p>
      </dgm:t>
    </dgm:pt>
    <dgm:pt modelId="{2284698C-8DBF-0E48-952D-2354E9834E14}">
      <dgm:prSet phldrT="[Text]" custT="1"/>
      <dgm:spPr/>
      <dgm:t>
        <a:bodyPr/>
        <a:lstStyle/>
        <a:p>
          <a:pPr algn="l"/>
          <a:r>
            <a:rPr lang="en-GB" sz="2400" dirty="0"/>
            <a:t>4 </a:t>
          </a:r>
          <a:r>
            <a:rPr lang="en-GB" sz="2800" b="1" dirty="0"/>
            <a:t>Purpose limitation</a:t>
          </a:r>
          <a:endParaRPr lang="en-GB" sz="2400" b="1" dirty="0"/>
        </a:p>
      </dgm:t>
    </dgm:pt>
    <dgm:pt modelId="{F937C6A1-B2D4-424A-8D98-EB4C7A1AD0BA}" type="parTrans" cxnId="{1D042863-A96A-4242-B964-A7719E3E02FB}">
      <dgm:prSet/>
      <dgm:spPr/>
      <dgm:t>
        <a:bodyPr/>
        <a:lstStyle/>
        <a:p>
          <a:pPr algn="l"/>
          <a:endParaRPr lang="en-GB" sz="3600"/>
        </a:p>
      </dgm:t>
    </dgm:pt>
    <dgm:pt modelId="{E026E71B-302F-FB46-9C07-91C8A767A302}" type="sibTrans" cxnId="{1D042863-A96A-4242-B964-A7719E3E02FB}">
      <dgm:prSet/>
      <dgm:spPr/>
      <dgm:t>
        <a:bodyPr/>
        <a:lstStyle/>
        <a:p>
          <a:pPr algn="l"/>
          <a:endParaRPr lang="en-GB" sz="3600"/>
        </a:p>
      </dgm:t>
    </dgm:pt>
    <dgm:pt modelId="{C7C2C56D-E959-E341-9978-426B5C6024DC}">
      <dgm:prSet phldrT="[Text]" custT="1"/>
      <dgm:spPr/>
      <dgm:t>
        <a:bodyPr/>
        <a:lstStyle/>
        <a:p>
          <a:pPr algn="l"/>
          <a:r>
            <a:rPr lang="en-GB" sz="2400" dirty="0"/>
            <a:t>6 </a:t>
          </a:r>
          <a:r>
            <a:rPr lang="en-GB" sz="2800" b="1" dirty="0"/>
            <a:t>Storage limitation</a:t>
          </a:r>
          <a:endParaRPr lang="en-GB" sz="2400" b="1" dirty="0"/>
        </a:p>
      </dgm:t>
    </dgm:pt>
    <dgm:pt modelId="{F05C38B1-2315-E140-80C0-D84F07BA9C0C}" type="parTrans" cxnId="{8B1909DC-76C9-A241-B67E-1D4A5D25874D}">
      <dgm:prSet/>
      <dgm:spPr/>
      <dgm:t>
        <a:bodyPr/>
        <a:lstStyle/>
        <a:p>
          <a:pPr algn="l"/>
          <a:endParaRPr lang="en-GB" sz="3600"/>
        </a:p>
      </dgm:t>
    </dgm:pt>
    <dgm:pt modelId="{D3242341-5BAF-CF4E-91C0-1C4140076118}" type="sibTrans" cxnId="{8B1909DC-76C9-A241-B67E-1D4A5D25874D}">
      <dgm:prSet/>
      <dgm:spPr/>
      <dgm:t>
        <a:bodyPr/>
        <a:lstStyle/>
        <a:p>
          <a:pPr algn="l"/>
          <a:endParaRPr lang="en-GB" sz="3600"/>
        </a:p>
      </dgm:t>
    </dgm:pt>
    <dgm:pt modelId="{E55B6A18-888F-2340-9EE0-A8C4E981BF89}">
      <dgm:prSet phldrT="[Text]" custT="1"/>
      <dgm:spPr/>
      <dgm:t>
        <a:bodyPr/>
        <a:lstStyle/>
        <a:p>
          <a:pPr algn="l"/>
          <a:r>
            <a:rPr lang="en-GB" sz="2400" dirty="0"/>
            <a:t>7 </a:t>
          </a:r>
          <a:r>
            <a:rPr lang="en-GB" sz="2800" b="1" dirty="0"/>
            <a:t>Accountability</a:t>
          </a:r>
          <a:endParaRPr lang="en-GB" sz="2400" b="1" dirty="0"/>
        </a:p>
      </dgm:t>
    </dgm:pt>
    <dgm:pt modelId="{6411246E-D0DF-C149-9D6F-AC7E1500376F}" type="parTrans" cxnId="{C89EB749-686B-D04C-8947-0668C47610D5}">
      <dgm:prSet/>
      <dgm:spPr/>
      <dgm:t>
        <a:bodyPr/>
        <a:lstStyle/>
        <a:p>
          <a:pPr algn="l"/>
          <a:endParaRPr lang="en-GB" sz="3600"/>
        </a:p>
      </dgm:t>
    </dgm:pt>
    <dgm:pt modelId="{9E218734-F7C4-8E4E-8FDA-CC1F176DB308}" type="sibTrans" cxnId="{C89EB749-686B-D04C-8947-0668C47610D5}">
      <dgm:prSet/>
      <dgm:spPr/>
      <dgm:t>
        <a:bodyPr/>
        <a:lstStyle/>
        <a:p>
          <a:pPr algn="l"/>
          <a:endParaRPr lang="en-GB" sz="3600"/>
        </a:p>
      </dgm:t>
    </dgm:pt>
    <dgm:pt modelId="{6F67BE14-0DAC-1E43-9993-357B6964E236}">
      <dgm:prSet phldrT="[Text]" custT="1"/>
      <dgm:spPr/>
      <dgm:t>
        <a:bodyPr/>
        <a:lstStyle/>
        <a:p>
          <a:pPr algn="l"/>
          <a:r>
            <a:rPr lang="en-GB" sz="2400" dirty="0"/>
            <a:t>5 </a:t>
          </a:r>
          <a:r>
            <a:rPr lang="en-GB" sz="2800" b="1" dirty="0"/>
            <a:t>Data minimization</a:t>
          </a:r>
          <a:endParaRPr lang="en-GB" sz="2400" b="1" dirty="0"/>
        </a:p>
      </dgm:t>
    </dgm:pt>
    <dgm:pt modelId="{96D341BF-3E79-B542-BB17-96F59A6770AE}" type="parTrans" cxnId="{CA2BD729-2696-3546-892F-3EC7CD4D7290}">
      <dgm:prSet/>
      <dgm:spPr/>
      <dgm:t>
        <a:bodyPr/>
        <a:lstStyle/>
        <a:p>
          <a:pPr algn="l"/>
          <a:endParaRPr lang="en-GB" sz="3600"/>
        </a:p>
      </dgm:t>
    </dgm:pt>
    <dgm:pt modelId="{5D4ADEA1-D2F2-1C4C-A73E-E5B5C7F61A75}" type="sibTrans" cxnId="{CA2BD729-2696-3546-892F-3EC7CD4D7290}">
      <dgm:prSet/>
      <dgm:spPr/>
      <dgm:t>
        <a:bodyPr/>
        <a:lstStyle/>
        <a:p>
          <a:pPr algn="l"/>
          <a:endParaRPr lang="en-GB" sz="3600"/>
        </a:p>
      </dgm:t>
    </dgm:pt>
    <dgm:pt modelId="{1EACCAF3-1B8B-4D4D-955A-EB67AA5CD3BB}" type="pres">
      <dgm:prSet presAssocID="{DB9C1008-9433-FA40-9B31-285236FA979F}" presName="Name0" presStyleCnt="0">
        <dgm:presLayoutVars>
          <dgm:dir/>
          <dgm:animLvl val="lvl"/>
          <dgm:resizeHandles val="exact"/>
        </dgm:presLayoutVars>
      </dgm:prSet>
      <dgm:spPr/>
    </dgm:pt>
    <dgm:pt modelId="{E321E54B-A4C3-534E-8741-1864EC2C1A30}" type="pres">
      <dgm:prSet presAssocID="{DD8D3EF6-281B-104D-8B16-F208C4482259}" presName="linNode" presStyleCnt="0"/>
      <dgm:spPr/>
    </dgm:pt>
    <dgm:pt modelId="{08FE0F21-F6BA-FF4B-ADC9-DF7A88BC65DD}" type="pres">
      <dgm:prSet presAssocID="{DD8D3EF6-281B-104D-8B16-F208C4482259}" presName="parentText" presStyleLbl="node1" presStyleIdx="0" presStyleCnt="7">
        <dgm:presLayoutVars>
          <dgm:chMax val="1"/>
          <dgm:bulletEnabled val="1"/>
        </dgm:presLayoutVars>
      </dgm:prSet>
      <dgm:spPr/>
    </dgm:pt>
    <dgm:pt modelId="{23A09209-2BA4-7A41-BC0D-7D42B9E77CFE}" type="pres">
      <dgm:prSet presAssocID="{16832873-73B2-4447-B64C-7965AA95B608}" presName="sp" presStyleCnt="0"/>
      <dgm:spPr/>
    </dgm:pt>
    <dgm:pt modelId="{AB52FF4F-4CF2-CD49-AE97-7655A395AED2}" type="pres">
      <dgm:prSet presAssocID="{9E6B6D77-4DE7-6D40-8091-66DB102BE3F4}" presName="linNode" presStyleCnt="0"/>
      <dgm:spPr/>
    </dgm:pt>
    <dgm:pt modelId="{408B3F8B-3F1F-7C4D-9232-F119082BD798}" type="pres">
      <dgm:prSet presAssocID="{9E6B6D77-4DE7-6D40-8091-66DB102BE3F4}" presName="parentText" presStyleLbl="node1" presStyleIdx="1" presStyleCnt="7">
        <dgm:presLayoutVars>
          <dgm:chMax val="1"/>
          <dgm:bulletEnabled val="1"/>
        </dgm:presLayoutVars>
      </dgm:prSet>
      <dgm:spPr/>
    </dgm:pt>
    <dgm:pt modelId="{626548C5-DD6C-434C-8E8B-B7B63099E498}" type="pres">
      <dgm:prSet presAssocID="{7AEBB0C6-434D-BC43-B8CC-5AD935ACEECA}" presName="sp" presStyleCnt="0"/>
      <dgm:spPr/>
    </dgm:pt>
    <dgm:pt modelId="{5B2D9256-6209-5E4D-BA8B-41AADB77BE14}" type="pres">
      <dgm:prSet presAssocID="{88AE44DF-F8EA-DC4E-943E-BA68F3931DB8}" presName="linNode" presStyleCnt="0"/>
      <dgm:spPr/>
    </dgm:pt>
    <dgm:pt modelId="{F4874138-1BBC-7A46-9799-2E671A616C74}" type="pres">
      <dgm:prSet presAssocID="{88AE44DF-F8EA-DC4E-943E-BA68F3931DB8}" presName="parentText" presStyleLbl="node1" presStyleIdx="2" presStyleCnt="7">
        <dgm:presLayoutVars>
          <dgm:chMax val="1"/>
          <dgm:bulletEnabled val="1"/>
        </dgm:presLayoutVars>
      </dgm:prSet>
      <dgm:spPr/>
    </dgm:pt>
    <dgm:pt modelId="{055139D1-9DB1-DF4D-B588-B6FA83517F0A}" type="pres">
      <dgm:prSet presAssocID="{92FA6690-A020-6149-8547-FA022B942C78}" presName="sp" presStyleCnt="0"/>
      <dgm:spPr/>
    </dgm:pt>
    <dgm:pt modelId="{BB31548A-ADDF-4C47-A21F-8C52FCBE1CAE}" type="pres">
      <dgm:prSet presAssocID="{2284698C-8DBF-0E48-952D-2354E9834E14}" presName="linNode" presStyleCnt="0"/>
      <dgm:spPr/>
    </dgm:pt>
    <dgm:pt modelId="{B1328B3F-5124-EE43-9F03-280A876E9A8F}" type="pres">
      <dgm:prSet presAssocID="{2284698C-8DBF-0E48-952D-2354E9834E14}" presName="parentText" presStyleLbl="node1" presStyleIdx="3" presStyleCnt="7">
        <dgm:presLayoutVars>
          <dgm:chMax val="1"/>
          <dgm:bulletEnabled val="1"/>
        </dgm:presLayoutVars>
      </dgm:prSet>
      <dgm:spPr/>
    </dgm:pt>
    <dgm:pt modelId="{4DBF8D9C-F25E-7841-BDEC-626266DF656B}" type="pres">
      <dgm:prSet presAssocID="{E026E71B-302F-FB46-9C07-91C8A767A302}" presName="sp" presStyleCnt="0"/>
      <dgm:spPr/>
    </dgm:pt>
    <dgm:pt modelId="{1EB7E7E4-01AD-C048-B9DB-8607910E1DE0}" type="pres">
      <dgm:prSet presAssocID="{6F67BE14-0DAC-1E43-9993-357B6964E236}" presName="linNode" presStyleCnt="0"/>
      <dgm:spPr/>
    </dgm:pt>
    <dgm:pt modelId="{F0CD48EE-F3D7-3C4C-8CE8-5A8319CEF1B2}" type="pres">
      <dgm:prSet presAssocID="{6F67BE14-0DAC-1E43-9993-357B6964E236}" presName="parentText" presStyleLbl="node1" presStyleIdx="4" presStyleCnt="7">
        <dgm:presLayoutVars>
          <dgm:chMax val="1"/>
          <dgm:bulletEnabled val="1"/>
        </dgm:presLayoutVars>
      </dgm:prSet>
      <dgm:spPr/>
    </dgm:pt>
    <dgm:pt modelId="{D0C39198-A5E5-7C45-A6C7-3C09A3B04B21}" type="pres">
      <dgm:prSet presAssocID="{5D4ADEA1-D2F2-1C4C-A73E-E5B5C7F61A75}" presName="sp" presStyleCnt="0"/>
      <dgm:spPr/>
    </dgm:pt>
    <dgm:pt modelId="{03481B36-8B2C-7346-BBB4-CB2A211FC1F5}" type="pres">
      <dgm:prSet presAssocID="{C7C2C56D-E959-E341-9978-426B5C6024DC}" presName="linNode" presStyleCnt="0"/>
      <dgm:spPr/>
    </dgm:pt>
    <dgm:pt modelId="{E00752F0-D7D0-1545-ACAE-9229ED559DC0}" type="pres">
      <dgm:prSet presAssocID="{C7C2C56D-E959-E341-9978-426B5C6024DC}" presName="parentText" presStyleLbl="node1" presStyleIdx="5" presStyleCnt="7">
        <dgm:presLayoutVars>
          <dgm:chMax val="1"/>
          <dgm:bulletEnabled val="1"/>
        </dgm:presLayoutVars>
      </dgm:prSet>
      <dgm:spPr/>
    </dgm:pt>
    <dgm:pt modelId="{97C03315-F9F3-3A49-A93C-C21CC73F9BC8}" type="pres">
      <dgm:prSet presAssocID="{D3242341-5BAF-CF4E-91C0-1C4140076118}" presName="sp" presStyleCnt="0"/>
      <dgm:spPr/>
    </dgm:pt>
    <dgm:pt modelId="{1A018234-7928-E64F-BD39-146F70761976}" type="pres">
      <dgm:prSet presAssocID="{E55B6A18-888F-2340-9EE0-A8C4E981BF89}" presName="linNode" presStyleCnt="0"/>
      <dgm:spPr/>
    </dgm:pt>
    <dgm:pt modelId="{F36498E7-CD03-5946-AF50-B21311C12C47}" type="pres">
      <dgm:prSet presAssocID="{E55B6A18-888F-2340-9EE0-A8C4E981BF89}" presName="parentText" presStyleLbl="node1" presStyleIdx="6" presStyleCnt="7">
        <dgm:presLayoutVars>
          <dgm:chMax val="1"/>
          <dgm:bulletEnabled val="1"/>
        </dgm:presLayoutVars>
      </dgm:prSet>
      <dgm:spPr/>
    </dgm:pt>
  </dgm:ptLst>
  <dgm:cxnLst>
    <dgm:cxn modelId="{9831600B-E2F5-D746-8437-9000EE8FE6E6}" type="presOf" srcId="{88AE44DF-F8EA-DC4E-943E-BA68F3931DB8}" destId="{F4874138-1BBC-7A46-9799-2E671A616C74}" srcOrd="0" destOrd="0" presId="urn:microsoft.com/office/officeart/2005/8/layout/vList5"/>
    <dgm:cxn modelId="{48572E0F-AA34-BF49-8E10-89169ED105AF}" srcId="{DB9C1008-9433-FA40-9B31-285236FA979F}" destId="{9E6B6D77-4DE7-6D40-8091-66DB102BE3F4}" srcOrd="1" destOrd="0" parTransId="{B72427A1-03F4-0646-BB57-10393EF9DA4D}" sibTransId="{7AEBB0C6-434D-BC43-B8CC-5AD935ACEECA}"/>
    <dgm:cxn modelId="{CA2BD729-2696-3546-892F-3EC7CD4D7290}" srcId="{DB9C1008-9433-FA40-9B31-285236FA979F}" destId="{6F67BE14-0DAC-1E43-9993-357B6964E236}" srcOrd="4" destOrd="0" parTransId="{96D341BF-3E79-B542-BB17-96F59A6770AE}" sibTransId="{5D4ADEA1-D2F2-1C4C-A73E-E5B5C7F61A75}"/>
    <dgm:cxn modelId="{D93BC032-F093-B643-8875-0C0BB7EA5017}" type="presOf" srcId="{2284698C-8DBF-0E48-952D-2354E9834E14}" destId="{B1328B3F-5124-EE43-9F03-280A876E9A8F}" srcOrd="0" destOrd="0" presId="urn:microsoft.com/office/officeart/2005/8/layout/vList5"/>
    <dgm:cxn modelId="{81466F3C-2C5B-1340-B655-5BF6C7E7E796}" type="presOf" srcId="{9E6B6D77-4DE7-6D40-8091-66DB102BE3F4}" destId="{408B3F8B-3F1F-7C4D-9232-F119082BD798}" srcOrd="0" destOrd="0" presId="urn:microsoft.com/office/officeart/2005/8/layout/vList5"/>
    <dgm:cxn modelId="{C89EB749-686B-D04C-8947-0668C47610D5}" srcId="{DB9C1008-9433-FA40-9B31-285236FA979F}" destId="{E55B6A18-888F-2340-9EE0-A8C4E981BF89}" srcOrd="6" destOrd="0" parTransId="{6411246E-D0DF-C149-9D6F-AC7E1500376F}" sibTransId="{9E218734-F7C4-8E4E-8FDA-CC1F176DB308}"/>
    <dgm:cxn modelId="{B109BE57-D4A4-344E-9E66-CF52E1A8D558}" type="presOf" srcId="{DB9C1008-9433-FA40-9B31-285236FA979F}" destId="{1EACCAF3-1B8B-4D4D-955A-EB67AA5CD3BB}" srcOrd="0" destOrd="0" presId="urn:microsoft.com/office/officeart/2005/8/layout/vList5"/>
    <dgm:cxn modelId="{1D042863-A96A-4242-B964-A7719E3E02FB}" srcId="{DB9C1008-9433-FA40-9B31-285236FA979F}" destId="{2284698C-8DBF-0E48-952D-2354E9834E14}" srcOrd="3" destOrd="0" parTransId="{F937C6A1-B2D4-424A-8D98-EB4C7A1AD0BA}" sibTransId="{E026E71B-302F-FB46-9C07-91C8A767A302}"/>
    <dgm:cxn modelId="{9CB0E166-3A14-C244-AC1C-747F5B0EA72D}" srcId="{DB9C1008-9433-FA40-9B31-285236FA979F}" destId="{88AE44DF-F8EA-DC4E-943E-BA68F3931DB8}" srcOrd="2" destOrd="0" parTransId="{86FF0882-6FCB-9A49-A84E-AD0661138242}" sibTransId="{92FA6690-A020-6149-8547-FA022B942C78}"/>
    <dgm:cxn modelId="{6A4D7F88-1461-F641-AAE5-BFF4E6505563}" type="presOf" srcId="{E55B6A18-888F-2340-9EE0-A8C4E981BF89}" destId="{F36498E7-CD03-5946-AF50-B21311C12C47}" srcOrd="0" destOrd="0" presId="urn:microsoft.com/office/officeart/2005/8/layout/vList5"/>
    <dgm:cxn modelId="{E3E3A1AF-DFE1-434A-AC21-3089D7AED8F5}" srcId="{DB9C1008-9433-FA40-9B31-285236FA979F}" destId="{DD8D3EF6-281B-104D-8B16-F208C4482259}" srcOrd="0" destOrd="0" parTransId="{97079914-19F7-5140-BA6D-2B4EEDBA6C95}" sibTransId="{16832873-73B2-4447-B64C-7965AA95B608}"/>
    <dgm:cxn modelId="{0D73F4CB-F380-BA44-9339-83D97D8D290D}" type="presOf" srcId="{DD8D3EF6-281B-104D-8B16-F208C4482259}" destId="{08FE0F21-F6BA-FF4B-ADC9-DF7A88BC65DD}" srcOrd="0" destOrd="0" presId="urn:microsoft.com/office/officeart/2005/8/layout/vList5"/>
    <dgm:cxn modelId="{773CA1CF-DB33-6049-A8EA-D1AB2D42CA27}" type="presOf" srcId="{C7C2C56D-E959-E341-9978-426B5C6024DC}" destId="{E00752F0-D7D0-1545-ACAE-9229ED559DC0}" srcOrd="0" destOrd="0" presId="urn:microsoft.com/office/officeart/2005/8/layout/vList5"/>
    <dgm:cxn modelId="{90C700D9-3F0D-F340-99C2-63C1F5F212FF}" type="presOf" srcId="{6F67BE14-0DAC-1E43-9993-357B6964E236}" destId="{F0CD48EE-F3D7-3C4C-8CE8-5A8319CEF1B2}" srcOrd="0" destOrd="0" presId="urn:microsoft.com/office/officeart/2005/8/layout/vList5"/>
    <dgm:cxn modelId="{8B1909DC-76C9-A241-B67E-1D4A5D25874D}" srcId="{DB9C1008-9433-FA40-9B31-285236FA979F}" destId="{C7C2C56D-E959-E341-9978-426B5C6024DC}" srcOrd="5" destOrd="0" parTransId="{F05C38B1-2315-E140-80C0-D84F07BA9C0C}" sibTransId="{D3242341-5BAF-CF4E-91C0-1C4140076118}"/>
    <dgm:cxn modelId="{AC5F046C-C267-8445-ACD2-C39F72A408A8}" type="presParOf" srcId="{1EACCAF3-1B8B-4D4D-955A-EB67AA5CD3BB}" destId="{E321E54B-A4C3-534E-8741-1864EC2C1A30}" srcOrd="0" destOrd="0" presId="urn:microsoft.com/office/officeart/2005/8/layout/vList5"/>
    <dgm:cxn modelId="{1BF88D56-C095-FE49-A0C6-2246D76EB8FE}" type="presParOf" srcId="{E321E54B-A4C3-534E-8741-1864EC2C1A30}" destId="{08FE0F21-F6BA-FF4B-ADC9-DF7A88BC65DD}" srcOrd="0" destOrd="0" presId="urn:microsoft.com/office/officeart/2005/8/layout/vList5"/>
    <dgm:cxn modelId="{84C66297-DF0E-5C4B-9DE9-7CE39C708368}" type="presParOf" srcId="{1EACCAF3-1B8B-4D4D-955A-EB67AA5CD3BB}" destId="{23A09209-2BA4-7A41-BC0D-7D42B9E77CFE}" srcOrd="1" destOrd="0" presId="urn:microsoft.com/office/officeart/2005/8/layout/vList5"/>
    <dgm:cxn modelId="{E235C90F-8509-E240-A440-375E10E37992}" type="presParOf" srcId="{1EACCAF3-1B8B-4D4D-955A-EB67AA5CD3BB}" destId="{AB52FF4F-4CF2-CD49-AE97-7655A395AED2}" srcOrd="2" destOrd="0" presId="urn:microsoft.com/office/officeart/2005/8/layout/vList5"/>
    <dgm:cxn modelId="{DBB9823E-7A67-BB48-B241-6D3473B7F6A9}" type="presParOf" srcId="{AB52FF4F-4CF2-CD49-AE97-7655A395AED2}" destId="{408B3F8B-3F1F-7C4D-9232-F119082BD798}" srcOrd="0" destOrd="0" presId="urn:microsoft.com/office/officeart/2005/8/layout/vList5"/>
    <dgm:cxn modelId="{A97104EA-E2AB-D847-8B4A-76E14E8680A3}" type="presParOf" srcId="{1EACCAF3-1B8B-4D4D-955A-EB67AA5CD3BB}" destId="{626548C5-DD6C-434C-8E8B-B7B63099E498}" srcOrd="3" destOrd="0" presId="urn:microsoft.com/office/officeart/2005/8/layout/vList5"/>
    <dgm:cxn modelId="{6E197068-C660-7841-9B13-387D4FDFB31C}" type="presParOf" srcId="{1EACCAF3-1B8B-4D4D-955A-EB67AA5CD3BB}" destId="{5B2D9256-6209-5E4D-BA8B-41AADB77BE14}" srcOrd="4" destOrd="0" presId="urn:microsoft.com/office/officeart/2005/8/layout/vList5"/>
    <dgm:cxn modelId="{617570A1-BB88-BA40-AA85-9E08250002CD}" type="presParOf" srcId="{5B2D9256-6209-5E4D-BA8B-41AADB77BE14}" destId="{F4874138-1BBC-7A46-9799-2E671A616C74}" srcOrd="0" destOrd="0" presId="urn:microsoft.com/office/officeart/2005/8/layout/vList5"/>
    <dgm:cxn modelId="{186B90F8-D5EB-174A-B904-C300BCB1C2C2}" type="presParOf" srcId="{1EACCAF3-1B8B-4D4D-955A-EB67AA5CD3BB}" destId="{055139D1-9DB1-DF4D-B588-B6FA83517F0A}" srcOrd="5" destOrd="0" presId="urn:microsoft.com/office/officeart/2005/8/layout/vList5"/>
    <dgm:cxn modelId="{D35AD68E-432C-944C-941A-CE8DFDC05845}" type="presParOf" srcId="{1EACCAF3-1B8B-4D4D-955A-EB67AA5CD3BB}" destId="{BB31548A-ADDF-4C47-A21F-8C52FCBE1CAE}" srcOrd="6" destOrd="0" presId="urn:microsoft.com/office/officeart/2005/8/layout/vList5"/>
    <dgm:cxn modelId="{2AE47E67-4254-2947-9ABB-C4A695B605E1}" type="presParOf" srcId="{BB31548A-ADDF-4C47-A21F-8C52FCBE1CAE}" destId="{B1328B3F-5124-EE43-9F03-280A876E9A8F}" srcOrd="0" destOrd="0" presId="urn:microsoft.com/office/officeart/2005/8/layout/vList5"/>
    <dgm:cxn modelId="{9348097C-CA05-FF4A-9CE6-C54BCF1693C4}" type="presParOf" srcId="{1EACCAF3-1B8B-4D4D-955A-EB67AA5CD3BB}" destId="{4DBF8D9C-F25E-7841-BDEC-626266DF656B}" srcOrd="7" destOrd="0" presId="urn:microsoft.com/office/officeart/2005/8/layout/vList5"/>
    <dgm:cxn modelId="{A325D51B-A506-5D42-B68C-8583BAB7AA52}" type="presParOf" srcId="{1EACCAF3-1B8B-4D4D-955A-EB67AA5CD3BB}" destId="{1EB7E7E4-01AD-C048-B9DB-8607910E1DE0}" srcOrd="8" destOrd="0" presId="urn:microsoft.com/office/officeart/2005/8/layout/vList5"/>
    <dgm:cxn modelId="{B7160BBD-BF50-0543-B873-59ECE5320546}" type="presParOf" srcId="{1EB7E7E4-01AD-C048-B9DB-8607910E1DE0}" destId="{F0CD48EE-F3D7-3C4C-8CE8-5A8319CEF1B2}" srcOrd="0" destOrd="0" presId="urn:microsoft.com/office/officeart/2005/8/layout/vList5"/>
    <dgm:cxn modelId="{7C8F29CA-3AB9-9044-BA88-DF6E4B986BDD}" type="presParOf" srcId="{1EACCAF3-1B8B-4D4D-955A-EB67AA5CD3BB}" destId="{D0C39198-A5E5-7C45-A6C7-3C09A3B04B21}" srcOrd="9" destOrd="0" presId="urn:microsoft.com/office/officeart/2005/8/layout/vList5"/>
    <dgm:cxn modelId="{C5093B4E-7523-5B49-87D2-AE2E02456167}" type="presParOf" srcId="{1EACCAF3-1B8B-4D4D-955A-EB67AA5CD3BB}" destId="{03481B36-8B2C-7346-BBB4-CB2A211FC1F5}" srcOrd="10" destOrd="0" presId="urn:microsoft.com/office/officeart/2005/8/layout/vList5"/>
    <dgm:cxn modelId="{67C092F8-A4B5-C743-A2AC-142DDFB14484}" type="presParOf" srcId="{03481B36-8B2C-7346-BBB4-CB2A211FC1F5}" destId="{E00752F0-D7D0-1545-ACAE-9229ED559DC0}" srcOrd="0" destOrd="0" presId="urn:microsoft.com/office/officeart/2005/8/layout/vList5"/>
    <dgm:cxn modelId="{1E2699FD-A3EF-C545-A10F-60433ED1B16D}" type="presParOf" srcId="{1EACCAF3-1B8B-4D4D-955A-EB67AA5CD3BB}" destId="{97C03315-F9F3-3A49-A93C-C21CC73F9BC8}" srcOrd="11" destOrd="0" presId="urn:microsoft.com/office/officeart/2005/8/layout/vList5"/>
    <dgm:cxn modelId="{34A3F806-26C6-AC47-B0AD-1D58EDADBCAB}" type="presParOf" srcId="{1EACCAF3-1B8B-4D4D-955A-EB67AA5CD3BB}" destId="{1A018234-7928-E64F-BD39-146F70761976}" srcOrd="12" destOrd="0" presId="urn:microsoft.com/office/officeart/2005/8/layout/vList5"/>
    <dgm:cxn modelId="{7CB0E06F-D11F-8847-80CD-2AA99BA3883C}" type="presParOf" srcId="{1A018234-7928-E64F-BD39-146F70761976}" destId="{F36498E7-CD03-5946-AF50-B21311C12C47}" srcOrd="0"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FE0F21-F6BA-FF4B-ADC9-DF7A88BC65DD}">
      <dsp:nvSpPr>
        <dsp:cNvPr id="0" name=""/>
        <dsp:cNvSpPr/>
      </dsp:nvSpPr>
      <dsp:spPr>
        <a:xfrm>
          <a:off x="3195011" y="560"/>
          <a:ext cx="3594388" cy="89813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l" defTabSz="1066800">
            <a:lnSpc>
              <a:spcPct val="90000"/>
            </a:lnSpc>
            <a:spcBef>
              <a:spcPct val="0"/>
            </a:spcBef>
            <a:spcAft>
              <a:spcPct val="35000"/>
            </a:spcAft>
            <a:buNone/>
          </a:pPr>
          <a:r>
            <a:rPr lang="en-GB" sz="2400" kern="1200" dirty="0"/>
            <a:t>1 </a:t>
          </a:r>
          <a:r>
            <a:rPr lang="en-GB" sz="2800" b="1" kern="1200" dirty="0"/>
            <a:t>Lawfulness, fairness, &amp; transparency</a:t>
          </a:r>
          <a:endParaRPr lang="en-GB" sz="2400" b="1" kern="1200" dirty="0"/>
        </a:p>
      </dsp:txBody>
      <dsp:txXfrm>
        <a:off x="3238854" y="44403"/>
        <a:ext cx="3506702" cy="810451"/>
      </dsp:txXfrm>
    </dsp:sp>
    <dsp:sp modelId="{408B3F8B-3F1F-7C4D-9232-F119082BD798}">
      <dsp:nvSpPr>
        <dsp:cNvPr id="0" name=""/>
        <dsp:cNvSpPr/>
      </dsp:nvSpPr>
      <dsp:spPr>
        <a:xfrm>
          <a:off x="3195011" y="943604"/>
          <a:ext cx="3594388" cy="89813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l" defTabSz="1066800">
            <a:lnSpc>
              <a:spcPct val="90000"/>
            </a:lnSpc>
            <a:spcBef>
              <a:spcPct val="0"/>
            </a:spcBef>
            <a:spcAft>
              <a:spcPct val="35000"/>
            </a:spcAft>
            <a:buNone/>
          </a:pPr>
          <a:r>
            <a:rPr lang="en-GB" sz="2400" kern="1200" dirty="0"/>
            <a:t>2 </a:t>
          </a:r>
          <a:r>
            <a:rPr lang="en-GB" sz="2800" b="1" kern="1200" dirty="0"/>
            <a:t>Accuracy</a:t>
          </a:r>
          <a:endParaRPr lang="en-GB" sz="2400" b="1" kern="1200" dirty="0"/>
        </a:p>
      </dsp:txBody>
      <dsp:txXfrm>
        <a:off x="3238854" y="987447"/>
        <a:ext cx="3506702" cy="810451"/>
      </dsp:txXfrm>
    </dsp:sp>
    <dsp:sp modelId="{F4874138-1BBC-7A46-9799-2E671A616C74}">
      <dsp:nvSpPr>
        <dsp:cNvPr id="0" name=""/>
        <dsp:cNvSpPr/>
      </dsp:nvSpPr>
      <dsp:spPr>
        <a:xfrm>
          <a:off x="3195011" y="1886648"/>
          <a:ext cx="3594388" cy="89813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l" defTabSz="1066800">
            <a:lnSpc>
              <a:spcPct val="90000"/>
            </a:lnSpc>
            <a:spcBef>
              <a:spcPct val="0"/>
            </a:spcBef>
            <a:spcAft>
              <a:spcPct val="35000"/>
            </a:spcAft>
            <a:buNone/>
          </a:pPr>
          <a:r>
            <a:rPr lang="en-GB" sz="2400" kern="1200" dirty="0"/>
            <a:t>3 </a:t>
          </a:r>
          <a:r>
            <a:rPr lang="en-GB" sz="2800" b="1" kern="1200" dirty="0"/>
            <a:t>Integrity &amp; confidentiality </a:t>
          </a:r>
          <a:endParaRPr lang="en-GB" sz="2400" b="1" kern="1200" dirty="0"/>
        </a:p>
      </dsp:txBody>
      <dsp:txXfrm>
        <a:off x="3238854" y="1930491"/>
        <a:ext cx="3506702" cy="810451"/>
      </dsp:txXfrm>
    </dsp:sp>
    <dsp:sp modelId="{B1328B3F-5124-EE43-9F03-280A876E9A8F}">
      <dsp:nvSpPr>
        <dsp:cNvPr id="0" name=""/>
        <dsp:cNvSpPr/>
      </dsp:nvSpPr>
      <dsp:spPr>
        <a:xfrm>
          <a:off x="3195011" y="2829693"/>
          <a:ext cx="3594388" cy="89813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l" defTabSz="1066800">
            <a:lnSpc>
              <a:spcPct val="90000"/>
            </a:lnSpc>
            <a:spcBef>
              <a:spcPct val="0"/>
            </a:spcBef>
            <a:spcAft>
              <a:spcPct val="35000"/>
            </a:spcAft>
            <a:buNone/>
          </a:pPr>
          <a:r>
            <a:rPr lang="en-GB" sz="2400" kern="1200" dirty="0"/>
            <a:t>4 </a:t>
          </a:r>
          <a:r>
            <a:rPr lang="en-GB" sz="2800" b="1" kern="1200" dirty="0"/>
            <a:t>Purpose limitation</a:t>
          </a:r>
          <a:endParaRPr lang="en-GB" sz="2400" b="1" kern="1200" dirty="0"/>
        </a:p>
      </dsp:txBody>
      <dsp:txXfrm>
        <a:off x="3238854" y="2873536"/>
        <a:ext cx="3506702" cy="810451"/>
      </dsp:txXfrm>
    </dsp:sp>
    <dsp:sp modelId="{F0CD48EE-F3D7-3C4C-8CE8-5A8319CEF1B2}">
      <dsp:nvSpPr>
        <dsp:cNvPr id="0" name=""/>
        <dsp:cNvSpPr/>
      </dsp:nvSpPr>
      <dsp:spPr>
        <a:xfrm>
          <a:off x="3195011" y="3772737"/>
          <a:ext cx="3594388" cy="89813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l" defTabSz="1066800">
            <a:lnSpc>
              <a:spcPct val="90000"/>
            </a:lnSpc>
            <a:spcBef>
              <a:spcPct val="0"/>
            </a:spcBef>
            <a:spcAft>
              <a:spcPct val="35000"/>
            </a:spcAft>
            <a:buNone/>
          </a:pPr>
          <a:r>
            <a:rPr lang="en-GB" sz="2400" kern="1200" dirty="0"/>
            <a:t>5 </a:t>
          </a:r>
          <a:r>
            <a:rPr lang="en-GB" sz="2800" b="1" kern="1200" dirty="0"/>
            <a:t>Data minimization</a:t>
          </a:r>
          <a:endParaRPr lang="en-GB" sz="2400" b="1" kern="1200" dirty="0"/>
        </a:p>
      </dsp:txBody>
      <dsp:txXfrm>
        <a:off x="3238854" y="3816580"/>
        <a:ext cx="3506702" cy="810451"/>
      </dsp:txXfrm>
    </dsp:sp>
    <dsp:sp modelId="{E00752F0-D7D0-1545-ACAE-9229ED559DC0}">
      <dsp:nvSpPr>
        <dsp:cNvPr id="0" name=""/>
        <dsp:cNvSpPr/>
      </dsp:nvSpPr>
      <dsp:spPr>
        <a:xfrm>
          <a:off x="3195011" y="4715781"/>
          <a:ext cx="3594388" cy="89813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l" defTabSz="1066800">
            <a:lnSpc>
              <a:spcPct val="90000"/>
            </a:lnSpc>
            <a:spcBef>
              <a:spcPct val="0"/>
            </a:spcBef>
            <a:spcAft>
              <a:spcPct val="35000"/>
            </a:spcAft>
            <a:buNone/>
          </a:pPr>
          <a:r>
            <a:rPr lang="en-GB" sz="2400" kern="1200" dirty="0"/>
            <a:t>6 </a:t>
          </a:r>
          <a:r>
            <a:rPr lang="en-GB" sz="2800" b="1" kern="1200" dirty="0"/>
            <a:t>Storage limitation</a:t>
          </a:r>
          <a:endParaRPr lang="en-GB" sz="2400" b="1" kern="1200" dirty="0"/>
        </a:p>
      </dsp:txBody>
      <dsp:txXfrm>
        <a:off x="3238854" y="4759624"/>
        <a:ext cx="3506702" cy="810451"/>
      </dsp:txXfrm>
    </dsp:sp>
    <dsp:sp modelId="{F36498E7-CD03-5946-AF50-B21311C12C47}">
      <dsp:nvSpPr>
        <dsp:cNvPr id="0" name=""/>
        <dsp:cNvSpPr/>
      </dsp:nvSpPr>
      <dsp:spPr>
        <a:xfrm>
          <a:off x="3195011" y="5658826"/>
          <a:ext cx="3594388" cy="89813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l" defTabSz="1066800">
            <a:lnSpc>
              <a:spcPct val="90000"/>
            </a:lnSpc>
            <a:spcBef>
              <a:spcPct val="0"/>
            </a:spcBef>
            <a:spcAft>
              <a:spcPct val="35000"/>
            </a:spcAft>
            <a:buNone/>
          </a:pPr>
          <a:r>
            <a:rPr lang="en-GB" sz="2400" kern="1200" dirty="0"/>
            <a:t>7 </a:t>
          </a:r>
          <a:r>
            <a:rPr lang="en-GB" sz="2800" b="1" kern="1200" dirty="0"/>
            <a:t>Accountability</a:t>
          </a:r>
          <a:endParaRPr lang="en-GB" sz="2400" b="1" kern="1200" dirty="0"/>
        </a:p>
      </dsp:txBody>
      <dsp:txXfrm>
        <a:off x="3238854" y="5702669"/>
        <a:ext cx="3506702" cy="810451"/>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E1868D-4F17-4935-9A08-62E3FC177F60}" type="datetimeFigureOut">
              <a:t>15/04/2026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32E907-E6A8-4F3E-B165-AFBEFF2D3059}" type="slidenum">
              <a:t>‹#›</a:t>
            </a:fld>
            <a:endParaRPr lang="en-US"/>
          </a:p>
        </p:txBody>
      </p:sp>
    </p:spTree>
    <p:extLst>
      <p:ext uri="{BB962C8B-B14F-4D97-AF65-F5344CB8AC3E}">
        <p14:creationId xmlns:p14="http://schemas.microsoft.com/office/powerpoint/2010/main" val="34940232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fld id="{7432E907-E6A8-4F3E-B165-AFBEFF2D3059}" type="slidenum">
              <a:rPr lang="en-NL" smtClean="0"/>
              <a:t>1</a:t>
            </a:fld>
            <a:endParaRPr lang="en-NL"/>
          </a:p>
        </p:txBody>
      </p:sp>
    </p:spTree>
    <p:extLst>
      <p:ext uri="{BB962C8B-B14F-4D97-AF65-F5344CB8AC3E}">
        <p14:creationId xmlns:p14="http://schemas.microsoft.com/office/powerpoint/2010/main" val="24071776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CCD361-B00A-3AE0-1BC8-0403C367517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0AE9B019-6875-E35A-93B4-E079D6865835}"/>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F61AF8B-10FC-EAEC-CBA5-2D6282E6F090}"/>
              </a:ext>
            </a:extLst>
          </p:cNvPr>
          <p:cNvSpPr>
            <a:spLocks noGrp="1"/>
          </p:cNvSpPr>
          <p:nvPr>
            <p:ph type="body" idx="1"/>
          </p:nvPr>
        </p:nvSpPr>
        <p:spPr/>
        <p:txBody>
          <a:bodyPr/>
          <a:lstStyle/>
          <a:p>
            <a:endParaRPr lang="en-GB" dirty="0"/>
          </a:p>
        </p:txBody>
      </p:sp>
      <p:sp>
        <p:nvSpPr>
          <p:cNvPr id="4" name="Tijdelijke aanduiding voor dianummer 3">
            <a:extLst>
              <a:ext uri="{FF2B5EF4-FFF2-40B4-BE49-F238E27FC236}">
                <a16:creationId xmlns:a16="http://schemas.microsoft.com/office/drawing/2014/main" id="{52BE8F02-839E-03D5-2F58-108B0A59CA1B}"/>
              </a:ext>
            </a:extLst>
          </p:cNvPr>
          <p:cNvSpPr>
            <a:spLocks noGrp="1"/>
          </p:cNvSpPr>
          <p:nvPr>
            <p:ph type="sldNum" sz="quarter" idx="10"/>
          </p:nvPr>
        </p:nvSpPr>
        <p:spPr/>
        <p:txBody>
          <a:bodyPr/>
          <a:lstStyle/>
          <a:p>
            <a:fld id="{AA799BBE-B871-48D7-983C-C0B1D7156DCD}" type="slidenum">
              <a:rPr lang="en-GB" smtClean="0"/>
              <a:t>11</a:t>
            </a:fld>
            <a:endParaRPr lang="en-GB" dirty="0"/>
          </a:p>
        </p:txBody>
      </p:sp>
    </p:spTree>
    <p:extLst>
      <p:ext uri="{BB962C8B-B14F-4D97-AF65-F5344CB8AC3E}">
        <p14:creationId xmlns:p14="http://schemas.microsoft.com/office/powerpoint/2010/main" val="21031177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EE33EB-2105-0B50-2B74-6908EA62A3EF}"/>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E17FBAD4-C4AE-BFBC-6C25-C79A5CD8B853}"/>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9D563EC5-DADD-4324-2AF9-C2EAA301F190}"/>
              </a:ext>
            </a:extLst>
          </p:cNvPr>
          <p:cNvSpPr>
            <a:spLocks noGrp="1"/>
          </p:cNvSpPr>
          <p:nvPr>
            <p:ph type="body" idx="1"/>
          </p:nvPr>
        </p:nvSpPr>
        <p:spPr/>
        <p:txBody>
          <a:bodyPr/>
          <a:lstStyle/>
          <a:p>
            <a:endParaRPr lang="en-GB" dirty="0"/>
          </a:p>
        </p:txBody>
      </p:sp>
      <p:sp>
        <p:nvSpPr>
          <p:cNvPr id="4" name="Tijdelijke aanduiding voor dianummer 3">
            <a:extLst>
              <a:ext uri="{FF2B5EF4-FFF2-40B4-BE49-F238E27FC236}">
                <a16:creationId xmlns:a16="http://schemas.microsoft.com/office/drawing/2014/main" id="{C0E54601-F4A6-FAF4-BEF9-5B537E2C284E}"/>
              </a:ext>
            </a:extLst>
          </p:cNvPr>
          <p:cNvSpPr>
            <a:spLocks noGrp="1"/>
          </p:cNvSpPr>
          <p:nvPr>
            <p:ph type="sldNum" sz="quarter" idx="10"/>
          </p:nvPr>
        </p:nvSpPr>
        <p:spPr/>
        <p:txBody>
          <a:bodyPr/>
          <a:lstStyle/>
          <a:p>
            <a:fld id="{AA799BBE-B871-48D7-983C-C0B1D7156DCD}" type="slidenum">
              <a:rPr lang="en-GB" smtClean="0"/>
              <a:t>12</a:t>
            </a:fld>
            <a:endParaRPr lang="en-GB" dirty="0"/>
          </a:p>
        </p:txBody>
      </p:sp>
    </p:spTree>
    <p:extLst>
      <p:ext uri="{BB962C8B-B14F-4D97-AF65-F5344CB8AC3E}">
        <p14:creationId xmlns:p14="http://schemas.microsoft.com/office/powerpoint/2010/main" val="21385833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9A0054-E51B-1704-3CB5-59F388DEC661}"/>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0A834E2D-886E-580A-1B9D-9A39C14DEC9D}"/>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A004F5C-6BD2-EADC-466C-094CD936F730}"/>
              </a:ext>
            </a:extLst>
          </p:cNvPr>
          <p:cNvSpPr>
            <a:spLocks noGrp="1"/>
          </p:cNvSpPr>
          <p:nvPr>
            <p:ph type="body" idx="1"/>
          </p:nvPr>
        </p:nvSpPr>
        <p:spPr/>
        <p:txBody>
          <a:bodyPr/>
          <a:lstStyle/>
          <a:p>
            <a:r>
              <a:rPr lang="en-GB" dirty="0"/>
              <a:t>https://</a:t>
            </a:r>
            <a:r>
              <a:rPr lang="en-GB" dirty="0" err="1"/>
              <a:t>tuenl.sharepoint.com</a:t>
            </a:r>
            <a:r>
              <a:rPr lang="en-GB" dirty="0"/>
              <a:t>/sites/intranet-privacy-security/</a:t>
            </a:r>
            <a:r>
              <a:rPr lang="en-GB" dirty="0" err="1"/>
              <a:t>SitePages</a:t>
            </a:r>
            <a:r>
              <a:rPr lang="en-GB" dirty="0"/>
              <a:t>/consent-</a:t>
            </a:r>
            <a:r>
              <a:rPr lang="en-GB" dirty="0" err="1"/>
              <a:t>forms.aspx</a:t>
            </a:r>
            <a:endParaRPr lang="en-GB" dirty="0"/>
          </a:p>
        </p:txBody>
      </p:sp>
      <p:sp>
        <p:nvSpPr>
          <p:cNvPr id="4" name="Tijdelijke aanduiding voor dianummer 3">
            <a:extLst>
              <a:ext uri="{FF2B5EF4-FFF2-40B4-BE49-F238E27FC236}">
                <a16:creationId xmlns:a16="http://schemas.microsoft.com/office/drawing/2014/main" id="{EBAD6E79-1649-4D57-8264-2B8B58D53944}"/>
              </a:ext>
            </a:extLst>
          </p:cNvPr>
          <p:cNvSpPr>
            <a:spLocks noGrp="1"/>
          </p:cNvSpPr>
          <p:nvPr>
            <p:ph type="sldNum" sz="quarter" idx="10"/>
          </p:nvPr>
        </p:nvSpPr>
        <p:spPr/>
        <p:txBody>
          <a:bodyPr/>
          <a:lstStyle/>
          <a:p>
            <a:fld id="{AA799BBE-B871-48D7-983C-C0B1D7156DCD}" type="slidenum">
              <a:rPr lang="en-GB" smtClean="0"/>
              <a:t>13</a:t>
            </a:fld>
            <a:endParaRPr lang="en-GB" dirty="0"/>
          </a:p>
        </p:txBody>
      </p:sp>
    </p:spTree>
    <p:extLst>
      <p:ext uri="{BB962C8B-B14F-4D97-AF65-F5344CB8AC3E}">
        <p14:creationId xmlns:p14="http://schemas.microsoft.com/office/powerpoint/2010/main" val="27211500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3A171A-29CE-57FF-08C7-EE5FDF54C682}"/>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25E99DE0-1B33-FC7D-7F89-7159DE8B6788}"/>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D9886C5-95A4-176E-E9CD-363BCC78F633}"/>
              </a:ext>
            </a:extLst>
          </p:cNvPr>
          <p:cNvSpPr>
            <a:spLocks noGrp="1"/>
          </p:cNvSpPr>
          <p:nvPr>
            <p:ph type="body" idx="1"/>
          </p:nvPr>
        </p:nvSpPr>
        <p:spPr/>
        <p:txBody>
          <a:bodyPr/>
          <a:lstStyle/>
          <a:p>
            <a:r>
              <a:rPr lang="en-GB" dirty="0"/>
              <a:t>https://</a:t>
            </a:r>
            <a:r>
              <a:rPr lang="en-GB" dirty="0" err="1"/>
              <a:t>rdm.tue.nl</a:t>
            </a:r>
            <a:r>
              <a:rPr lang="en-GB" dirty="0"/>
              <a:t>/docs/contact/</a:t>
            </a:r>
          </a:p>
        </p:txBody>
      </p:sp>
      <p:sp>
        <p:nvSpPr>
          <p:cNvPr id="4" name="Tijdelijke aanduiding voor dianummer 3">
            <a:extLst>
              <a:ext uri="{FF2B5EF4-FFF2-40B4-BE49-F238E27FC236}">
                <a16:creationId xmlns:a16="http://schemas.microsoft.com/office/drawing/2014/main" id="{98850757-D708-76D3-6885-88843CE13ABF}"/>
              </a:ext>
            </a:extLst>
          </p:cNvPr>
          <p:cNvSpPr>
            <a:spLocks noGrp="1"/>
          </p:cNvSpPr>
          <p:nvPr>
            <p:ph type="sldNum" sz="quarter" idx="10"/>
          </p:nvPr>
        </p:nvSpPr>
        <p:spPr/>
        <p:txBody>
          <a:bodyPr/>
          <a:lstStyle/>
          <a:p>
            <a:fld id="{AA799BBE-B871-48D7-983C-C0B1D7156DCD}" type="slidenum">
              <a:rPr lang="en-GB" smtClean="0"/>
              <a:t>16</a:t>
            </a:fld>
            <a:endParaRPr lang="en-GB" dirty="0"/>
          </a:p>
        </p:txBody>
      </p:sp>
    </p:spTree>
    <p:extLst>
      <p:ext uri="{BB962C8B-B14F-4D97-AF65-F5344CB8AC3E}">
        <p14:creationId xmlns:p14="http://schemas.microsoft.com/office/powerpoint/2010/main" val="27197481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https://forms.office.com/e/19e6pgWFQ4</a:t>
            </a:r>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7432E907-E6A8-4F3E-B165-AFBEFF2D3059}" type="slidenum">
              <a:t>19</a:t>
            </a:fld>
            <a:endParaRPr lang="en-US"/>
          </a:p>
        </p:txBody>
      </p:sp>
    </p:spTree>
    <p:extLst>
      <p:ext uri="{BB962C8B-B14F-4D97-AF65-F5344CB8AC3E}">
        <p14:creationId xmlns:p14="http://schemas.microsoft.com/office/powerpoint/2010/main" val="16142666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fld id="{7432E907-E6A8-4F3E-B165-AFBEFF2D3059}" type="slidenum">
              <a:rPr lang="en-NL" smtClean="0"/>
              <a:t>20</a:t>
            </a:fld>
            <a:endParaRPr lang="en-NL"/>
          </a:p>
        </p:txBody>
      </p:sp>
    </p:spTree>
    <p:extLst>
      <p:ext uri="{BB962C8B-B14F-4D97-AF65-F5344CB8AC3E}">
        <p14:creationId xmlns:p14="http://schemas.microsoft.com/office/powerpoint/2010/main" val="24444198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fld id="{7432E907-E6A8-4F3E-B165-AFBEFF2D3059}" type="slidenum">
              <a:rPr lang="en-NL" smtClean="0"/>
              <a:t>21</a:t>
            </a:fld>
            <a:endParaRPr lang="en-NL"/>
          </a:p>
        </p:txBody>
      </p:sp>
    </p:spTree>
    <p:extLst>
      <p:ext uri="{BB962C8B-B14F-4D97-AF65-F5344CB8AC3E}">
        <p14:creationId xmlns:p14="http://schemas.microsoft.com/office/powerpoint/2010/main" val="36229897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https://</a:t>
            </a:r>
            <a:r>
              <a:rPr lang="en-GB" dirty="0" err="1"/>
              <a:t>tuenl.sharepoint.com</a:t>
            </a:r>
            <a:r>
              <a:rPr lang="en-GB" dirty="0"/>
              <a:t>/sites/intranet-LIS/</a:t>
            </a:r>
            <a:r>
              <a:rPr lang="en-GB" dirty="0" err="1"/>
              <a:t>SitePages</a:t>
            </a:r>
            <a:r>
              <a:rPr lang="en-GB" dirty="0"/>
              <a:t>/RDM-</a:t>
            </a:r>
            <a:r>
              <a:rPr lang="en-GB" dirty="0" err="1"/>
              <a:t>Policy.aspx</a:t>
            </a:r>
            <a:endParaRPr lang="en-NL" dirty="0"/>
          </a:p>
          <a:p>
            <a:endParaRPr lang="en-NL" dirty="0"/>
          </a:p>
        </p:txBody>
      </p:sp>
      <p:sp>
        <p:nvSpPr>
          <p:cNvPr id="4" name="Slide Number Placeholder 3"/>
          <p:cNvSpPr>
            <a:spLocks noGrp="1"/>
          </p:cNvSpPr>
          <p:nvPr>
            <p:ph type="sldNum" sz="quarter" idx="5"/>
          </p:nvPr>
        </p:nvSpPr>
        <p:spPr/>
        <p:txBody>
          <a:bodyPr/>
          <a:lstStyle/>
          <a:p>
            <a:fld id="{7432E907-E6A8-4F3E-B165-AFBEFF2D3059}" type="slidenum">
              <a:rPr lang="en-NL" smtClean="0"/>
              <a:t>2</a:t>
            </a:fld>
            <a:endParaRPr lang="en-NL"/>
          </a:p>
        </p:txBody>
      </p:sp>
    </p:spTree>
    <p:extLst>
      <p:ext uri="{BB962C8B-B14F-4D97-AF65-F5344CB8AC3E}">
        <p14:creationId xmlns:p14="http://schemas.microsoft.com/office/powerpoint/2010/main" val="24203930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0BB173-AD92-280A-21B1-4C57911C6D41}"/>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0875862C-4849-5EB0-161D-298D810648A5}"/>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1CA0C831-07E6-7CF4-38BA-ABEED1E3384F}"/>
              </a:ext>
            </a:extLst>
          </p:cNvPr>
          <p:cNvSpPr>
            <a:spLocks noGrp="1"/>
          </p:cNvSpPr>
          <p:nvPr>
            <p:ph type="body" idx="1"/>
          </p:nvPr>
        </p:nvSpPr>
        <p:spPr/>
        <p:txBody>
          <a:bodyPr/>
          <a:lstStyle/>
          <a:p>
            <a:r>
              <a:rPr lang="en-GB" dirty="0"/>
              <a:t>https://</a:t>
            </a:r>
            <a:r>
              <a:rPr lang="en-GB" dirty="0" err="1"/>
              <a:t>cockpit.research.tue.nl</a:t>
            </a:r>
            <a:r>
              <a:rPr lang="en-GB" dirty="0"/>
              <a:t>/</a:t>
            </a:r>
            <a:r>
              <a:rPr lang="en-GB" dirty="0" err="1"/>
              <a:t>servicedesk</a:t>
            </a:r>
            <a:r>
              <a:rPr lang="en-GB" dirty="0"/>
              <a:t>/customer/portals</a:t>
            </a:r>
          </a:p>
        </p:txBody>
      </p:sp>
      <p:sp>
        <p:nvSpPr>
          <p:cNvPr id="4" name="Tijdelijke aanduiding voor dianummer 3">
            <a:extLst>
              <a:ext uri="{FF2B5EF4-FFF2-40B4-BE49-F238E27FC236}">
                <a16:creationId xmlns:a16="http://schemas.microsoft.com/office/drawing/2014/main" id="{F1A74E49-35B4-9A75-48EC-584C2E38CCFB}"/>
              </a:ext>
            </a:extLst>
          </p:cNvPr>
          <p:cNvSpPr>
            <a:spLocks noGrp="1"/>
          </p:cNvSpPr>
          <p:nvPr>
            <p:ph type="sldNum" sz="quarter" idx="10"/>
          </p:nvPr>
        </p:nvSpPr>
        <p:spPr/>
        <p:txBody>
          <a:bodyPr/>
          <a:lstStyle/>
          <a:p>
            <a:fld id="{AA799BBE-B871-48D7-983C-C0B1D7156DCD}" type="slidenum">
              <a:rPr lang="en-GB" smtClean="0"/>
              <a:t>3</a:t>
            </a:fld>
            <a:endParaRPr lang="en-GB" dirty="0"/>
          </a:p>
        </p:txBody>
      </p:sp>
    </p:spTree>
    <p:extLst>
      <p:ext uri="{BB962C8B-B14F-4D97-AF65-F5344CB8AC3E}">
        <p14:creationId xmlns:p14="http://schemas.microsoft.com/office/powerpoint/2010/main" val="41001262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9E7D76-FC73-9329-E2F8-EB269E83CEB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75EFCA08-B209-C50F-E4FC-E3F9CF7620A0}"/>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D7EA6C6B-47ED-53F3-2A88-D8FF8EC9CA77}"/>
              </a:ext>
            </a:extLst>
          </p:cNvPr>
          <p:cNvSpPr>
            <a:spLocks noGrp="1"/>
          </p:cNvSpPr>
          <p:nvPr>
            <p:ph type="body" idx="1"/>
          </p:nvPr>
        </p:nvSpPr>
        <p:spPr/>
        <p:txBody>
          <a:bodyPr/>
          <a:lstStyle/>
          <a:p>
            <a:endParaRPr lang="en-GB" dirty="0"/>
          </a:p>
        </p:txBody>
      </p:sp>
      <p:sp>
        <p:nvSpPr>
          <p:cNvPr id="4" name="Tijdelijke aanduiding voor dianummer 3">
            <a:extLst>
              <a:ext uri="{FF2B5EF4-FFF2-40B4-BE49-F238E27FC236}">
                <a16:creationId xmlns:a16="http://schemas.microsoft.com/office/drawing/2014/main" id="{5FB5F2BC-FFC1-19C6-D087-865A9B9EB1A5}"/>
              </a:ext>
            </a:extLst>
          </p:cNvPr>
          <p:cNvSpPr>
            <a:spLocks noGrp="1"/>
          </p:cNvSpPr>
          <p:nvPr>
            <p:ph type="sldNum" sz="quarter" idx="10"/>
          </p:nvPr>
        </p:nvSpPr>
        <p:spPr/>
        <p:txBody>
          <a:bodyPr/>
          <a:lstStyle/>
          <a:p>
            <a:fld id="{AA799BBE-B871-48D7-983C-C0B1D7156DCD}" type="slidenum">
              <a:rPr lang="en-GB" smtClean="0"/>
              <a:t>5</a:t>
            </a:fld>
            <a:endParaRPr lang="en-GB" dirty="0"/>
          </a:p>
        </p:txBody>
      </p:sp>
    </p:spTree>
    <p:extLst>
      <p:ext uri="{BB962C8B-B14F-4D97-AF65-F5344CB8AC3E}">
        <p14:creationId xmlns:p14="http://schemas.microsoft.com/office/powerpoint/2010/main" val="21201320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a:t>
            </a:r>
            <a:r>
              <a:rPr lang="en-GB" dirty="0" err="1"/>
              <a:t>cockpit.research.tue.nl</a:t>
            </a:r>
            <a:r>
              <a:rPr lang="en-GB" dirty="0"/>
              <a:t>/</a:t>
            </a:r>
            <a:r>
              <a:rPr lang="en-GB" dirty="0" err="1"/>
              <a:t>helpcenter</a:t>
            </a:r>
            <a:r>
              <a:rPr lang="en-GB" dirty="0"/>
              <a:t>/research/portal/15/article/2682781697?</a:t>
            </a:r>
            <a:endParaRPr lang="en-NL" dirty="0"/>
          </a:p>
        </p:txBody>
      </p:sp>
      <p:sp>
        <p:nvSpPr>
          <p:cNvPr id="4" name="Slide Number Placeholder 3"/>
          <p:cNvSpPr>
            <a:spLocks noGrp="1"/>
          </p:cNvSpPr>
          <p:nvPr>
            <p:ph type="sldNum" sz="quarter" idx="5"/>
          </p:nvPr>
        </p:nvSpPr>
        <p:spPr/>
        <p:txBody>
          <a:bodyPr/>
          <a:lstStyle/>
          <a:p>
            <a:fld id="{7432E907-E6A8-4F3E-B165-AFBEFF2D3059}" type="slidenum">
              <a:rPr lang="en-NL" smtClean="0"/>
              <a:t>6</a:t>
            </a:fld>
            <a:endParaRPr lang="en-NL"/>
          </a:p>
        </p:txBody>
      </p:sp>
    </p:spTree>
    <p:extLst>
      <p:ext uri="{BB962C8B-B14F-4D97-AF65-F5344CB8AC3E}">
        <p14:creationId xmlns:p14="http://schemas.microsoft.com/office/powerpoint/2010/main" val="22576356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310956-959E-0672-8F49-071ABF1780E9}"/>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E5C8A5E-23B0-B6BC-3DFF-2FEB9B7D1C84}"/>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DEA92C27-A718-25BD-B04E-718FC5A92BF7}"/>
              </a:ext>
            </a:extLst>
          </p:cNvPr>
          <p:cNvSpPr>
            <a:spLocks noGrp="1"/>
          </p:cNvSpPr>
          <p:nvPr>
            <p:ph type="body" idx="1"/>
          </p:nvPr>
        </p:nvSpPr>
        <p:spPr/>
        <p:txBody>
          <a:bodyPr/>
          <a:lstStyle/>
          <a:p>
            <a:endParaRPr lang="en-GB" dirty="0"/>
          </a:p>
        </p:txBody>
      </p:sp>
      <p:sp>
        <p:nvSpPr>
          <p:cNvPr id="4" name="Tijdelijke aanduiding voor dianummer 3">
            <a:extLst>
              <a:ext uri="{FF2B5EF4-FFF2-40B4-BE49-F238E27FC236}">
                <a16:creationId xmlns:a16="http://schemas.microsoft.com/office/drawing/2014/main" id="{79CD222C-3BE1-2528-9AE6-96E107C04F79}"/>
              </a:ext>
            </a:extLst>
          </p:cNvPr>
          <p:cNvSpPr>
            <a:spLocks noGrp="1"/>
          </p:cNvSpPr>
          <p:nvPr>
            <p:ph type="sldNum" sz="quarter" idx="10"/>
          </p:nvPr>
        </p:nvSpPr>
        <p:spPr/>
        <p:txBody>
          <a:bodyPr/>
          <a:lstStyle/>
          <a:p>
            <a:fld id="{AA799BBE-B871-48D7-983C-C0B1D7156DCD}" type="slidenum">
              <a:rPr lang="en-GB" smtClean="0"/>
              <a:t>7</a:t>
            </a:fld>
            <a:endParaRPr lang="en-GB" dirty="0"/>
          </a:p>
        </p:txBody>
      </p:sp>
    </p:spTree>
    <p:extLst>
      <p:ext uri="{BB962C8B-B14F-4D97-AF65-F5344CB8AC3E}">
        <p14:creationId xmlns:p14="http://schemas.microsoft.com/office/powerpoint/2010/main" val="31987856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a:t>
            </a:r>
            <a:r>
              <a:rPr lang="en-GB" dirty="0" err="1"/>
              <a:t>cockpit.research.tue.nl</a:t>
            </a:r>
            <a:r>
              <a:rPr lang="en-GB" dirty="0"/>
              <a:t>/</a:t>
            </a:r>
            <a:r>
              <a:rPr lang="en-GB" dirty="0" err="1"/>
              <a:t>servicedesk</a:t>
            </a:r>
            <a:r>
              <a:rPr lang="en-GB" dirty="0"/>
              <a:t>/customer/portal/54/article/2913697810?source=search</a:t>
            </a:r>
            <a:endParaRPr lang="en-NL" dirty="0"/>
          </a:p>
        </p:txBody>
      </p:sp>
      <p:sp>
        <p:nvSpPr>
          <p:cNvPr id="4" name="Slide Number Placeholder 3"/>
          <p:cNvSpPr>
            <a:spLocks noGrp="1"/>
          </p:cNvSpPr>
          <p:nvPr>
            <p:ph type="sldNum" sz="quarter" idx="5"/>
          </p:nvPr>
        </p:nvSpPr>
        <p:spPr/>
        <p:txBody>
          <a:bodyPr/>
          <a:lstStyle/>
          <a:p>
            <a:fld id="{7432E907-E6A8-4F3E-B165-AFBEFF2D3059}" type="slidenum">
              <a:rPr lang="en-NL" smtClean="0"/>
              <a:t>8</a:t>
            </a:fld>
            <a:endParaRPr lang="en-NL"/>
          </a:p>
        </p:txBody>
      </p:sp>
    </p:spTree>
    <p:extLst>
      <p:ext uri="{BB962C8B-B14F-4D97-AF65-F5344CB8AC3E}">
        <p14:creationId xmlns:p14="http://schemas.microsoft.com/office/powerpoint/2010/main" val="38155565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4F2FF0-D056-BE3F-81E0-29C1839AB8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A44843-96C4-6D3C-E7A9-D6064E1E49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13D19C-B48E-27DD-E9C9-BAF8F87D9D0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https://</a:t>
            </a:r>
            <a:r>
              <a:rPr lang="en-GB" dirty="0" err="1"/>
              <a:t>tuenl.sharepoint.com</a:t>
            </a:r>
            <a:r>
              <a:rPr lang="en-GB" dirty="0"/>
              <a:t>/sites/intranet-privacy-security/</a:t>
            </a:r>
            <a:r>
              <a:rPr lang="en-GB" dirty="0" err="1"/>
              <a:t>SitePages</a:t>
            </a:r>
            <a:r>
              <a:rPr lang="en-GB" dirty="0"/>
              <a:t>/</a:t>
            </a:r>
            <a:r>
              <a:rPr lang="en-GB" dirty="0" err="1"/>
              <a:t>about-the-gdpr.aspx#dpia</a:t>
            </a:r>
            <a:r>
              <a:rPr lang="en-GB" dirty="0"/>
              <a:t>-(data-protection-impact-assessment)</a:t>
            </a:r>
          </a:p>
          <a:p>
            <a:endParaRPr lang="en-NL" dirty="0"/>
          </a:p>
        </p:txBody>
      </p:sp>
      <p:sp>
        <p:nvSpPr>
          <p:cNvPr id="4" name="Slide Number Placeholder 3">
            <a:extLst>
              <a:ext uri="{FF2B5EF4-FFF2-40B4-BE49-F238E27FC236}">
                <a16:creationId xmlns:a16="http://schemas.microsoft.com/office/drawing/2014/main" id="{C0864378-5AB3-FA9F-508C-27D625FEA3D6}"/>
              </a:ext>
            </a:extLst>
          </p:cNvPr>
          <p:cNvSpPr>
            <a:spLocks noGrp="1"/>
          </p:cNvSpPr>
          <p:nvPr>
            <p:ph type="sldNum" sz="quarter" idx="5"/>
          </p:nvPr>
        </p:nvSpPr>
        <p:spPr/>
        <p:txBody>
          <a:bodyPr/>
          <a:lstStyle/>
          <a:p>
            <a:fld id="{7432E907-E6A8-4F3E-B165-AFBEFF2D3059}" type="slidenum">
              <a:rPr lang="en-NL" smtClean="0"/>
              <a:t>9</a:t>
            </a:fld>
            <a:endParaRPr lang="en-NL"/>
          </a:p>
        </p:txBody>
      </p:sp>
    </p:spTree>
    <p:extLst>
      <p:ext uri="{BB962C8B-B14F-4D97-AF65-F5344CB8AC3E}">
        <p14:creationId xmlns:p14="http://schemas.microsoft.com/office/powerpoint/2010/main" val="25712600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E0CEDC-B760-F57F-FC6D-D5310B4727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3CE126-5FEE-EBC5-F7C4-22DB3E5A08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9EA2D5-CA5D-C888-0822-D17F2B97553C}"/>
              </a:ext>
            </a:extLst>
          </p:cNvPr>
          <p:cNvSpPr>
            <a:spLocks noGrp="1"/>
          </p:cNvSpPr>
          <p:nvPr>
            <p:ph type="body" idx="1"/>
          </p:nvPr>
        </p:nvSpPr>
        <p:spPr/>
        <p:txBody>
          <a:bodyPr/>
          <a:lstStyle/>
          <a:p>
            <a:r>
              <a:rPr lang="en-GB" dirty="0"/>
              <a:t>https://</a:t>
            </a:r>
            <a:r>
              <a:rPr lang="en-GB" dirty="0" err="1"/>
              <a:t>tueindhoven.ai</a:t>
            </a:r>
            <a:r>
              <a:rPr lang="en-GB" dirty="0"/>
              <a:t>/ai-tools</a:t>
            </a:r>
          </a:p>
          <a:p>
            <a:r>
              <a:rPr lang="en-GB" dirty="0"/>
              <a:t>https://</a:t>
            </a:r>
            <a:r>
              <a:rPr lang="en-GB" dirty="0" err="1"/>
              <a:t>tuenl.sharepoint.com</a:t>
            </a:r>
            <a:r>
              <a:rPr lang="en-GB" dirty="0"/>
              <a:t>/sites/intranet-privacy-security/</a:t>
            </a:r>
            <a:r>
              <a:rPr lang="en-GB" dirty="0" err="1"/>
              <a:t>SitePages</a:t>
            </a:r>
            <a:r>
              <a:rPr lang="en-GB" dirty="0"/>
              <a:t>/Privacy-and-Security-guidelines-for-AI-Large-Language-Models.aspx</a:t>
            </a:r>
          </a:p>
          <a:p>
            <a:r>
              <a:rPr lang="en-GB" dirty="0"/>
              <a:t>https://</a:t>
            </a:r>
            <a:r>
              <a:rPr lang="en-GB" dirty="0" err="1"/>
              <a:t>datafoundry.id.tue.nl</a:t>
            </a:r>
            <a:endParaRPr lang="en-NL" dirty="0"/>
          </a:p>
        </p:txBody>
      </p:sp>
      <p:sp>
        <p:nvSpPr>
          <p:cNvPr id="4" name="Slide Number Placeholder 3">
            <a:extLst>
              <a:ext uri="{FF2B5EF4-FFF2-40B4-BE49-F238E27FC236}">
                <a16:creationId xmlns:a16="http://schemas.microsoft.com/office/drawing/2014/main" id="{76BFB581-B410-FEA8-57CB-50BD0E51BFA6}"/>
              </a:ext>
            </a:extLst>
          </p:cNvPr>
          <p:cNvSpPr>
            <a:spLocks noGrp="1"/>
          </p:cNvSpPr>
          <p:nvPr>
            <p:ph type="sldNum" sz="quarter" idx="5"/>
          </p:nvPr>
        </p:nvSpPr>
        <p:spPr/>
        <p:txBody>
          <a:bodyPr/>
          <a:lstStyle/>
          <a:p>
            <a:fld id="{7432E907-E6A8-4F3E-B165-AFBEFF2D3059}" type="slidenum">
              <a:rPr lang="en-NL" smtClean="0"/>
              <a:t>10</a:t>
            </a:fld>
            <a:endParaRPr lang="en-NL"/>
          </a:p>
        </p:txBody>
      </p:sp>
    </p:spTree>
    <p:extLst>
      <p:ext uri="{BB962C8B-B14F-4D97-AF65-F5344CB8AC3E}">
        <p14:creationId xmlns:p14="http://schemas.microsoft.com/office/powerpoint/2010/main" val="20286185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4/15/26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Headline + image/movie 16:9">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none"/>
          <a:lstStyle/>
          <a:p>
            <a:r>
              <a:rPr lang="en-GB" dirty="0"/>
              <a:t>This is an example of a 27 </a:t>
            </a:r>
            <a:r>
              <a:rPr lang="en-GB" dirty="0" err="1"/>
              <a:t>pt</a:t>
            </a:r>
            <a:r>
              <a:rPr lang="en-GB" dirty="0"/>
              <a:t> headline</a:t>
            </a:r>
          </a:p>
        </p:txBody>
      </p:sp>
      <p:sp>
        <p:nvSpPr>
          <p:cNvPr id="4" name="Date Placeholder 3"/>
          <p:cNvSpPr>
            <a:spLocks noGrp="1"/>
          </p:cNvSpPr>
          <p:nvPr>
            <p:ph type="dt" sz="half" idx="10"/>
          </p:nvPr>
        </p:nvSpPr>
        <p:spPr>
          <a:xfrm>
            <a:off x="1257300" y="9534526"/>
            <a:ext cx="4114800" cy="547688"/>
          </a:xfrm>
          <a:prstGeom prst="rect">
            <a:avLst/>
          </a:prstGeom>
        </p:spPr>
        <p:txBody>
          <a:bodyPr/>
          <a:lstStyle/>
          <a:p>
            <a:endParaRPr lang="en-GB" dirty="0"/>
          </a:p>
        </p:txBody>
      </p:sp>
      <p:sp>
        <p:nvSpPr>
          <p:cNvPr id="5" name="Footer Placeholder 4"/>
          <p:cNvSpPr>
            <a:spLocks noGrp="1"/>
          </p:cNvSpPr>
          <p:nvPr>
            <p:ph type="ftr" sz="quarter" idx="11"/>
          </p:nvPr>
        </p:nvSpPr>
        <p:spPr/>
        <p:txBody>
          <a:bodyPr/>
          <a:lstStyle/>
          <a:p>
            <a:r>
              <a:rPr lang="en-GB" dirty="0"/>
              <a:t>Title of the presentation - by tab Insert -&gt; Header text and Footer text</a:t>
            </a:r>
          </a:p>
        </p:txBody>
      </p:sp>
      <p:sp>
        <p:nvSpPr>
          <p:cNvPr id="6" name="Slide Number Placeholder 5"/>
          <p:cNvSpPr>
            <a:spLocks noGrp="1"/>
          </p:cNvSpPr>
          <p:nvPr>
            <p:ph type="sldNum" sz="quarter" idx="12"/>
          </p:nvPr>
        </p:nvSpPr>
        <p:spPr/>
        <p:txBody>
          <a:bodyPr/>
          <a:lstStyle/>
          <a:p>
            <a:fld id="{C194BDB0-F4EA-4DD6-8281-CCE2440D0CE0}" type="slidenum">
              <a:rPr lang="en-GB" smtClean="0"/>
              <a:t>‹#›</a:t>
            </a:fld>
            <a:endParaRPr lang="en-GB" dirty="0"/>
          </a:p>
        </p:txBody>
      </p:sp>
      <p:sp>
        <p:nvSpPr>
          <p:cNvPr id="10" name="Tijdelijke aanduiding voor inhoud 9"/>
          <p:cNvSpPr>
            <a:spLocks noGrp="1" noChangeAspect="1"/>
          </p:cNvSpPr>
          <p:nvPr>
            <p:ph sz="quarter" idx="13" hasCustomPrompt="1"/>
          </p:nvPr>
        </p:nvSpPr>
        <p:spPr>
          <a:xfrm>
            <a:off x="3778251" y="2159002"/>
            <a:ext cx="10585450" cy="5954400"/>
          </a:xfrm>
        </p:spPr>
        <p:txBody>
          <a:bodyPr/>
          <a:lstStyle>
            <a:lvl1pPr>
              <a:defRPr baseline="0"/>
            </a:lvl1pPr>
          </a:lstStyle>
          <a:p>
            <a:pPr lvl="0"/>
            <a:r>
              <a:rPr lang="en-GB" dirty="0"/>
              <a:t>Click icon to insert 16x9 image or movie</a:t>
            </a:r>
          </a:p>
        </p:txBody>
      </p:sp>
      <p:sp>
        <p:nvSpPr>
          <p:cNvPr id="12" name="Tijdelijke aanduiding voor tekst 11"/>
          <p:cNvSpPr>
            <a:spLocks noGrp="1"/>
          </p:cNvSpPr>
          <p:nvPr>
            <p:ph type="body" sz="quarter" idx="14" hasCustomPrompt="1"/>
          </p:nvPr>
        </p:nvSpPr>
        <p:spPr>
          <a:xfrm>
            <a:off x="3778251" y="8212536"/>
            <a:ext cx="10585450" cy="330200"/>
          </a:xfrm>
        </p:spPr>
        <p:txBody>
          <a:bodyPr/>
          <a:lstStyle>
            <a:lvl1pPr>
              <a:defRPr sz="2200" i="1"/>
            </a:lvl1pPr>
          </a:lstStyle>
          <a:p>
            <a:pPr lvl="0"/>
            <a:r>
              <a:rPr lang="en-GB" dirty="0"/>
              <a:t>Click to insert Caption under image or movie</a:t>
            </a:r>
          </a:p>
        </p:txBody>
      </p:sp>
    </p:spTree>
    <p:extLst>
      <p:ext uri="{BB962C8B-B14F-4D97-AF65-F5344CB8AC3E}">
        <p14:creationId xmlns:p14="http://schemas.microsoft.com/office/powerpoint/2010/main" val="4034228918"/>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4/15/26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4/15/26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4/15/26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4/15/26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4/15/26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4/15/26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4/15/26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4/15/26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push dir="u"/>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2.png"/><Relationship Id="rId3" Type="http://schemas.openxmlformats.org/officeDocument/2006/relationships/image" Target="../media/image4.png"/><Relationship Id="rId7" Type="http://schemas.openxmlformats.org/officeDocument/2006/relationships/hyperlink" Target="https://tuenl.sharepoint.com/sites/intranet-privacy-security/SitePages/Privacy-and-Security-guidelines-for-AI-Large-Language-Models.aspx" TargetMode="External"/><Relationship Id="rId12" Type="http://schemas.openxmlformats.org/officeDocument/2006/relationships/image" Target="../media/image41.png"/><Relationship Id="rId2" Type="http://schemas.openxmlformats.org/officeDocument/2006/relationships/notesSlide" Target="../notesSlides/notesSlide9.xml"/><Relationship Id="rId16" Type="http://schemas.openxmlformats.org/officeDocument/2006/relationships/image" Target="../media/image45.png"/><Relationship Id="rId1" Type="http://schemas.openxmlformats.org/officeDocument/2006/relationships/slideLayout" Target="../slideLayouts/slideLayout7.xml"/><Relationship Id="rId6" Type="http://schemas.openxmlformats.org/officeDocument/2006/relationships/hyperlink" Target="https://tueindhoven.ai/ai-tools" TargetMode="External"/><Relationship Id="rId11" Type="http://schemas.openxmlformats.org/officeDocument/2006/relationships/image" Target="../media/image40.png"/><Relationship Id="rId5" Type="http://schemas.openxmlformats.org/officeDocument/2006/relationships/image" Target="../media/image17.png"/><Relationship Id="rId15" Type="http://schemas.openxmlformats.org/officeDocument/2006/relationships/image" Target="../media/image44.png"/><Relationship Id="rId10" Type="http://schemas.openxmlformats.org/officeDocument/2006/relationships/image" Target="../media/image39.jpeg"/><Relationship Id="rId4" Type="http://schemas.openxmlformats.org/officeDocument/2006/relationships/image" Target="../media/image5.png"/><Relationship Id="rId9" Type="http://schemas.openxmlformats.org/officeDocument/2006/relationships/image" Target="../media/image38.png"/><Relationship Id="rId14" Type="http://schemas.openxmlformats.org/officeDocument/2006/relationships/image" Target="../media/image43.png"/></Relationships>
</file>

<file path=ppt/slides/_rels/slide11.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6.jpeg"/><Relationship Id="rId7" Type="http://schemas.openxmlformats.org/officeDocument/2006/relationships/image" Target="../media/image49.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png"/><Relationship Id="rId9" Type="http://schemas.openxmlformats.org/officeDocument/2006/relationships/image" Target="../media/image51.png"/></Relationships>
</file>

<file path=ppt/slides/_rels/slide1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4.png"/><Relationship Id="rId7" Type="http://schemas.openxmlformats.org/officeDocument/2006/relationships/image" Target="../media/image54.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53.png"/><Relationship Id="rId5" Type="http://schemas.openxmlformats.org/officeDocument/2006/relationships/image" Target="../media/image5.png"/><Relationship Id="rId4" Type="http://schemas.openxmlformats.org/officeDocument/2006/relationships/hyperlink" Target="https://tuenl.sharepoint.com/sites/intranet-privacy-security/SitePages/consent-forms.aspx"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hyperlink" Target="https://rdm.tue.nl/docs/contact/" TargetMode="Externa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60.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hyperlink" Target="https://tuenl.sharepoint.com/sites/intranet-LIS/SitePages/RDM-Policy.aspx" TargetMode="Externa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61.png"/></Relationships>
</file>

<file path=ppt/slides/_rels/slide21.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png"/><Relationship Id="rId7" Type="http://schemas.openxmlformats.org/officeDocument/2006/relationships/image" Target="../media/image66.sv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svg"/><Relationship Id="rId4" Type="http://schemas.openxmlformats.org/officeDocument/2006/relationships/image" Target="../media/image63.png"/><Relationship Id="rId9" Type="http://schemas.openxmlformats.org/officeDocument/2006/relationships/image" Target="../media/image68.sv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hyperlink" Target="https://cockpit.research.tue.nl/servicedesk/customer/portals" TargetMode="External"/><Relationship Id="rId3" Type="http://schemas.openxmlformats.org/officeDocument/2006/relationships/image" Target="../media/image6.png"/><Relationship Id="rId7"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4.png"/><Relationship Id="rId4" Type="http://schemas.openxmlformats.org/officeDocument/2006/relationships/image" Target="../media/image12.png"/><Relationship Id="rId9" Type="http://schemas.openxmlformats.org/officeDocument/2006/relationships/image" Target="../media/image17.png"/></Relationships>
</file>

<file path=ppt/slides/_rels/slide6.xml.rels><?xml version="1.0" encoding="UTF-8" standalone="yes"?>
<Relationships xmlns="http://schemas.openxmlformats.org/package/2006/relationships"><Relationship Id="rId8" Type="http://schemas.openxmlformats.org/officeDocument/2006/relationships/image" Target="../media/image22.jpeg"/><Relationship Id="rId13" Type="http://schemas.openxmlformats.org/officeDocument/2006/relationships/image" Target="../media/image5.png"/><Relationship Id="rId3" Type="http://schemas.openxmlformats.org/officeDocument/2006/relationships/image" Target="../media/image4.png"/><Relationship Id="rId7" Type="http://schemas.openxmlformats.org/officeDocument/2006/relationships/image" Target="../media/image21.jpeg"/><Relationship Id="rId12" Type="http://schemas.openxmlformats.org/officeDocument/2006/relationships/image" Target="../media/image26.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0.jpeg"/><Relationship Id="rId11" Type="http://schemas.openxmlformats.org/officeDocument/2006/relationships/image" Target="../media/image25.jpeg"/><Relationship Id="rId5" Type="http://schemas.openxmlformats.org/officeDocument/2006/relationships/image" Target="../media/image19.jpeg"/><Relationship Id="rId10" Type="http://schemas.openxmlformats.org/officeDocument/2006/relationships/image" Target="../media/image24.jpeg"/><Relationship Id="rId4" Type="http://schemas.openxmlformats.org/officeDocument/2006/relationships/image" Target="../media/image18.png"/><Relationship Id="rId9" Type="http://schemas.openxmlformats.org/officeDocument/2006/relationships/image" Target="../media/image23.jpeg"/><Relationship Id="rId14" Type="http://schemas.openxmlformats.org/officeDocument/2006/relationships/hyperlink" Target="https://cockpit.research.tue.nl/helpcenter/research/portal/15/article/2682781697?"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31.png"/><Relationship Id="rId2" Type="http://schemas.openxmlformats.org/officeDocument/2006/relationships/notesSlide" Target="../notesSlides/notesSlide6.xml"/><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diagramColors" Target="../diagrams/colors1.xml"/><Relationship Id="rId11" Type="http://schemas.openxmlformats.org/officeDocument/2006/relationships/image" Target="../media/image30.png"/><Relationship Id="rId5" Type="http://schemas.openxmlformats.org/officeDocument/2006/relationships/diagramQuickStyle" Target="../diagrams/quickStyle1.xml"/><Relationship Id="rId15" Type="http://schemas.openxmlformats.org/officeDocument/2006/relationships/image" Target="../media/image34.png"/><Relationship Id="rId10" Type="http://schemas.openxmlformats.org/officeDocument/2006/relationships/image" Target="../media/image29.png"/><Relationship Id="rId4" Type="http://schemas.openxmlformats.org/officeDocument/2006/relationships/diagramLayout" Target="../diagrams/layout1.xml"/><Relationship Id="rId9" Type="http://schemas.openxmlformats.org/officeDocument/2006/relationships/image" Target="../media/image28.png"/><Relationship Id="rId14" Type="http://schemas.openxmlformats.org/officeDocument/2006/relationships/image" Target="../media/image33.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hyperlink" Target="https://cockpit.research.tue.nl/servicedesk/customer/portal/54/article/2913697810?source=search"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36.png"/><Relationship Id="rId4" Type="http://schemas.openxmlformats.org/officeDocument/2006/relationships/image" Target="../media/image3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hyperlink" Target="https://tuenl.sharepoint.com/sites/intranet-privacy-security/SitePages/about-the-gdpr.aspx#dpia-(data-protection-impact-assessment)" TargetMode="Externa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960630" y="2567814"/>
            <a:ext cx="11935763" cy="3335208"/>
          </a:xfrm>
          <a:prstGeom prst="rect">
            <a:avLst/>
          </a:prstGeom>
        </p:spPr>
        <p:txBody>
          <a:bodyPr lIns="0" tIns="0" rIns="0" bIns="0" rtlCol="0" anchor="t">
            <a:spAutoFit/>
          </a:bodyPr>
          <a:lstStyle/>
          <a:p>
            <a:pPr algn="l">
              <a:lnSpc>
                <a:spcPts val="8640"/>
              </a:lnSpc>
            </a:pPr>
            <a:r>
              <a:rPr lang="en-US" sz="7200" b="1" dirty="0">
                <a:solidFill>
                  <a:srgbClr val="C81919"/>
                </a:solidFill>
                <a:latin typeface="TT Hoves Bold"/>
                <a:ea typeface="TT Hoves Bold"/>
                <a:cs typeface="TT Hoves Bold"/>
                <a:sym typeface="TT Hoves Bold"/>
              </a:rPr>
              <a:t>Data Bites</a:t>
            </a:r>
          </a:p>
          <a:p>
            <a:pPr>
              <a:lnSpc>
                <a:spcPts val="8880"/>
              </a:lnSpc>
            </a:pPr>
            <a:r>
              <a:rPr lang="en-US" sz="7400" b="1" spc="185" dirty="0">
                <a:solidFill>
                  <a:srgbClr val="000000"/>
                </a:solidFill>
                <a:latin typeface="TT Hoves Bold"/>
                <a:ea typeface="TT Hoves Bold"/>
                <a:cs typeface="TT Hoves Bold"/>
                <a:sym typeface="TT Hoves Bold"/>
              </a:rPr>
              <a:t>Privacy and Ethics</a:t>
            </a:r>
          </a:p>
          <a:p>
            <a:pPr>
              <a:lnSpc>
                <a:spcPts val="8880"/>
              </a:lnSpc>
            </a:pPr>
            <a:r>
              <a:rPr lang="en-US" sz="7400" b="1" spc="185" dirty="0">
                <a:solidFill>
                  <a:srgbClr val="000000"/>
                </a:solidFill>
                <a:latin typeface="TT Hoves Bold"/>
                <a:ea typeface="TT Hoves Bold"/>
                <a:cs typeface="TT Hoves Bold"/>
                <a:sym typeface="TT Hoves Bold"/>
              </a:rPr>
              <a:t>in Research</a:t>
            </a:r>
          </a:p>
        </p:txBody>
      </p:sp>
      <p:sp>
        <p:nvSpPr>
          <p:cNvPr id="3" name="TextBox 3"/>
          <p:cNvSpPr txBox="1"/>
          <p:nvPr/>
        </p:nvSpPr>
        <p:spPr>
          <a:xfrm>
            <a:off x="960589" y="6166023"/>
            <a:ext cx="7482076" cy="915535"/>
          </a:xfrm>
          <a:prstGeom prst="rect">
            <a:avLst/>
          </a:prstGeom>
        </p:spPr>
        <p:txBody>
          <a:bodyPr lIns="0" tIns="0" rIns="0" bIns="0" rtlCol="0" anchor="t">
            <a:spAutoFit/>
          </a:bodyPr>
          <a:lstStyle/>
          <a:p>
            <a:pPr>
              <a:lnSpc>
                <a:spcPts val="3455"/>
              </a:lnSpc>
            </a:pPr>
            <a:r>
              <a:rPr lang="en-US" sz="3150" b="1" dirty="0">
                <a:solidFill>
                  <a:srgbClr val="898989"/>
                </a:solidFill>
                <a:latin typeface="Arimo Bold"/>
                <a:ea typeface="Arimo Bold"/>
                <a:cs typeface="Arimo Bold"/>
                <a:sym typeface="Arimo Bold"/>
              </a:rPr>
              <a:t>Jonathan Gerona, Data Steward</a:t>
            </a:r>
          </a:p>
          <a:p>
            <a:pPr algn="l">
              <a:lnSpc>
                <a:spcPts val="3455"/>
              </a:lnSpc>
            </a:pPr>
            <a:r>
              <a:rPr lang="en-US" sz="3150" b="1" dirty="0">
                <a:solidFill>
                  <a:srgbClr val="898989"/>
                </a:solidFill>
                <a:latin typeface="Arimo Bold"/>
                <a:ea typeface="Arimo Bold"/>
                <a:cs typeface="Arimo Bold"/>
                <a:sym typeface="Arimo Bold"/>
              </a:rPr>
              <a:t>30/04/2026</a:t>
            </a:r>
            <a:endParaRPr lang="en-US" sz="3150" b="1" dirty="0">
              <a:solidFill>
                <a:srgbClr val="898989"/>
              </a:solidFill>
              <a:latin typeface="Arimo Bold"/>
              <a:ea typeface="Arimo Bold"/>
              <a:cs typeface="Arimo Bold"/>
            </a:endParaRPr>
          </a:p>
        </p:txBody>
      </p:sp>
      <p:sp>
        <p:nvSpPr>
          <p:cNvPr id="4" name="Freeform 4"/>
          <p:cNvSpPr/>
          <p:nvPr/>
        </p:nvSpPr>
        <p:spPr>
          <a:xfrm>
            <a:off x="13364191" y="11"/>
            <a:ext cx="8944178" cy="10286990"/>
          </a:xfrm>
          <a:custGeom>
            <a:avLst/>
            <a:gdLst/>
            <a:ahLst/>
            <a:cxnLst/>
            <a:rect l="l" t="t" r="r" b="b"/>
            <a:pathLst>
              <a:path w="8944178" h="10286990">
                <a:moveTo>
                  <a:pt x="0" y="0"/>
                </a:moveTo>
                <a:lnTo>
                  <a:pt x="8944178" y="0"/>
                </a:lnTo>
                <a:lnTo>
                  <a:pt x="8944178" y="10286989"/>
                </a:lnTo>
                <a:lnTo>
                  <a:pt x="0" y="10286989"/>
                </a:lnTo>
                <a:lnTo>
                  <a:pt x="0" y="0"/>
                </a:lnTo>
                <a:close/>
              </a:path>
            </a:pathLst>
          </a:custGeom>
          <a:blipFill>
            <a:blip r:embed="rId3"/>
            <a:stretch>
              <a:fillRect l="-52242" r="-52261"/>
            </a:stretch>
          </a:blipFill>
        </p:spPr>
        <p:txBody>
          <a:bodyPr/>
          <a:lstStyle/>
          <a:p>
            <a:endParaRPr lang="en-US"/>
          </a:p>
        </p:txBody>
      </p:sp>
      <p:sp>
        <p:nvSpPr>
          <p:cNvPr id="5" name="Freeform 5"/>
          <p:cNvSpPr/>
          <p:nvPr/>
        </p:nvSpPr>
        <p:spPr>
          <a:xfrm>
            <a:off x="816554" y="687842"/>
            <a:ext cx="4122232" cy="1125326"/>
          </a:xfrm>
          <a:custGeom>
            <a:avLst/>
            <a:gdLst/>
            <a:ahLst/>
            <a:cxnLst/>
            <a:rect l="l" t="t" r="r" b="b"/>
            <a:pathLst>
              <a:path w="2681476" h="731520">
                <a:moveTo>
                  <a:pt x="0" y="0"/>
                </a:moveTo>
                <a:lnTo>
                  <a:pt x="2681476" y="0"/>
                </a:lnTo>
                <a:lnTo>
                  <a:pt x="2681476" y="731519"/>
                </a:lnTo>
                <a:lnTo>
                  <a:pt x="0" y="731519"/>
                </a:lnTo>
                <a:lnTo>
                  <a:pt x="0" y="0"/>
                </a:lnTo>
                <a:close/>
              </a:path>
            </a:pathLst>
          </a:custGeom>
          <a:blipFill>
            <a:blip r:embed="rId4"/>
            <a:stretch>
              <a:fillRect b="-23"/>
            </a:stretch>
          </a:blipFill>
        </p:spPr>
        <p:txBody>
          <a:bodyPr/>
          <a:lstStyle/>
          <a:p>
            <a:endParaRPr lang="en-US"/>
          </a:p>
        </p:txBody>
      </p:sp>
      <p:sp>
        <p:nvSpPr>
          <p:cNvPr id="6" name="TextBox 5">
            <a:extLst>
              <a:ext uri="{FF2B5EF4-FFF2-40B4-BE49-F238E27FC236}">
                <a16:creationId xmlns:a16="http://schemas.microsoft.com/office/drawing/2014/main" id="{8FA28121-27DB-EAD6-7FD1-CE31AB0D621C}"/>
              </a:ext>
            </a:extLst>
          </p:cNvPr>
          <p:cNvSpPr txBox="1"/>
          <p:nvPr/>
        </p:nvSpPr>
        <p:spPr>
          <a:xfrm>
            <a:off x="965055" y="8034364"/>
            <a:ext cx="11425111" cy="1569660"/>
          </a:xfrm>
          <a:prstGeom prst="rect">
            <a:avLst/>
          </a:prstGeom>
          <a:solidFill>
            <a:srgbClr val="C81819"/>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dirty="0">
                <a:solidFill>
                  <a:schemeClr val="bg1"/>
                </a:solidFill>
                <a:ea typeface="Calibri"/>
                <a:cs typeface="Calibri"/>
              </a:rPr>
              <a:t>Please note that this webinar will be recorded. The presentation part of the webinar (excluding the Q&amp;A and open discussion parts) will be made available on </a:t>
            </a:r>
            <a:r>
              <a:rPr lang="en-US" sz="2400" dirty="0" err="1">
                <a:solidFill>
                  <a:schemeClr val="bg1"/>
                </a:solidFill>
                <a:ea typeface="Calibri"/>
                <a:cs typeface="Calibri"/>
              </a:rPr>
              <a:t>Zenodo</a:t>
            </a:r>
            <a:r>
              <a:rPr lang="en-US" sz="2400" dirty="0">
                <a:solidFill>
                  <a:schemeClr val="bg1"/>
                </a:solidFill>
                <a:ea typeface="Calibri"/>
                <a:cs typeface="Calibri"/>
              </a:rPr>
              <a:t>. In case you would like to ask a question during the presentation without having your voice recorded, please use the chat to type your question. Thank you! </a:t>
            </a:r>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E87C32-5FC5-777F-B2BA-0980A48C9076}"/>
            </a:ext>
          </a:extLst>
        </p:cNvPr>
        <p:cNvGrpSpPr/>
        <p:nvPr/>
      </p:nvGrpSpPr>
      <p:grpSpPr>
        <a:xfrm>
          <a:off x="0" y="0"/>
          <a:ext cx="0" cy="0"/>
          <a:chOff x="0" y="0"/>
          <a:chExt cx="0" cy="0"/>
        </a:xfrm>
      </p:grpSpPr>
      <p:grpSp>
        <p:nvGrpSpPr>
          <p:cNvPr id="6" name="Group 6">
            <a:extLst>
              <a:ext uri="{FF2B5EF4-FFF2-40B4-BE49-F238E27FC236}">
                <a16:creationId xmlns:a16="http://schemas.microsoft.com/office/drawing/2014/main" id="{8882F3A5-16D3-351F-BD0B-D4EB4059DA2A}"/>
              </a:ext>
            </a:extLst>
          </p:cNvPr>
          <p:cNvGrpSpPr/>
          <p:nvPr/>
        </p:nvGrpSpPr>
        <p:grpSpPr>
          <a:xfrm rot="-10800000">
            <a:off x="14447117" y="-331087"/>
            <a:ext cx="7681766" cy="3540443"/>
            <a:chOff x="0" y="0"/>
            <a:chExt cx="406400" cy="187305"/>
          </a:xfrm>
        </p:grpSpPr>
        <p:sp>
          <p:nvSpPr>
            <p:cNvPr id="7" name="Freeform 7">
              <a:extLst>
                <a:ext uri="{FF2B5EF4-FFF2-40B4-BE49-F238E27FC236}">
                  <a16:creationId xmlns:a16="http://schemas.microsoft.com/office/drawing/2014/main" id="{5D2EAD83-8D92-8378-DE71-9766A5CF7CFB}"/>
                </a:ext>
              </a:extLst>
            </p:cNvPr>
            <p:cNvSpPr/>
            <p:nvPr/>
          </p:nvSpPr>
          <p:spPr>
            <a:xfrm>
              <a:off x="0" y="0"/>
              <a:ext cx="406400" cy="187305"/>
            </a:xfrm>
            <a:custGeom>
              <a:avLst/>
              <a:gdLst/>
              <a:ahLst/>
              <a:cxnLst/>
              <a:rect l="l" t="t" r="r" b="b"/>
              <a:pathLst>
                <a:path w="406400" h="187305">
                  <a:moveTo>
                    <a:pt x="203200" y="0"/>
                  </a:moveTo>
                  <a:lnTo>
                    <a:pt x="203200" y="0"/>
                  </a:lnTo>
                  <a:lnTo>
                    <a:pt x="406400" y="187305"/>
                  </a:lnTo>
                  <a:lnTo>
                    <a:pt x="0" y="187305"/>
                  </a:lnTo>
                  <a:lnTo>
                    <a:pt x="203200" y="0"/>
                  </a:lnTo>
                  <a:close/>
                </a:path>
              </a:pathLst>
            </a:custGeom>
            <a:solidFill>
              <a:srgbClr val="C81919">
                <a:alpha val="80000"/>
              </a:srgbClr>
            </a:solidFill>
          </p:spPr>
          <p:txBody>
            <a:bodyPr/>
            <a:lstStyle/>
            <a:p>
              <a:endParaRPr lang="en-US"/>
            </a:p>
          </p:txBody>
        </p:sp>
        <p:sp>
          <p:nvSpPr>
            <p:cNvPr id="8" name="TextBox 8">
              <a:extLst>
                <a:ext uri="{FF2B5EF4-FFF2-40B4-BE49-F238E27FC236}">
                  <a16:creationId xmlns:a16="http://schemas.microsoft.com/office/drawing/2014/main" id="{4F93B438-4EB1-5AB4-43C6-0A382BDDF1A9}"/>
                </a:ext>
              </a:extLst>
            </p:cNvPr>
            <p:cNvSpPr txBox="1"/>
            <p:nvPr/>
          </p:nvSpPr>
          <p:spPr>
            <a:xfrm>
              <a:off x="127000" y="-38100"/>
              <a:ext cx="152400" cy="225405"/>
            </a:xfrm>
            <a:prstGeom prst="rect">
              <a:avLst/>
            </a:prstGeom>
          </p:spPr>
          <p:txBody>
            <a:bodyPr lIns="50800" tIns="50800" rIns="50800" bIns="50800" rtlCol="0" anchor="ctr"/>
            <a:lstStyle/>
            <a:p>
              <a:pPr algn="ctr">
                <a:lnSpc>
                  <a:spcPts val="2100"/>
                </a:lnSpc>
              </a:pPr>
              <a:endParaRPr/>
            </a:p>
          </p:txBody>
        </p:sp>
      </p:grpSp>
      <p:sp>
        <p:nvSpPr>
          <p:cNvPr id="9" name="TextBox 9">
            <a:extLst>
              <a:ext uri="{FF2B5EF4-FFF2-40B4-BE49-F238E27FC236}">
                <a16:creationId xmlns:a16="http://schemas.microsoft.com/office/drawing/2014/main" id="{0E336E22-72AE-BFDD-54A9-845E5A2FF7CF}"/>
              </a:ext>
            </a:extLst>
          </p:cNvPr>
          <p:cNvSpPr txBox="1"/>
          <p:nvPr/>
        </p:nvSpPr>
        <p:spPr>
          <a:xfrm>
            <a:off x="15912371" y="9450705"/>
            <a:ext cx="1346929" cy="615315"/>
          </a:xfrm>
          <a:prstGeom prst="rect">
            <a:avLst/>
          </a:prstGeom>
        </p:spPr>
        <p:txBody>
          <a:bodyPr lIns="0" tIns="0" rIns="0" bIns="0" rtlCol="0" anchor="t">
            <a:spAutoFit/>
          </a:bodyPr>
          <a:lstStyle/>
          <a:p>
            <a:pPr marL="0" lvl="0" indent="0" algn="l">
              <a:lnSpc>
                <a:spcPts val="2340"/>
              </a:lnSpc>
              <a:spcBef>
                <a:spcPct val="0"/>
              </a:spcBef>
            </a:pPr>
            <a:r>
              <a:rPr lang="en-US" sz="1800" b="1">
                <a:solidFill>
                  <a:srgbClr val="FFFFFF"/>
                </a:solidFill>
                <a:latin typeface="Helios Bold"/>
                <a:ea typeface="Helios Bold"/>
                <a:cs typeface="Helios Bold"/>
                <a:sym typeface="Helios Bold"/>
              </a:rPr>
              <a:t>Data Bites June 2024</a:t>
            </a:r>
          </a:p>
        </p:txBody>
      </p:sp>
      <p:sp>
        <p:nvSpPr>
          <p:cNvPr id="16" name="Freeform 16">
            <a:extLst>
              <a:ext uri="{FF2B5EF4-FFF2-40B4-BE49-F238E27FC236}">
                <a16:creationId xmlns:a16="http://schemas.microsoft.com/office/drawing/2014/main" id="{2D4ACD38-1B55-7EC3-60EF-51534A713DFC}"/>
              </a:ext>
            </a:extLst>
          </p:cNvPr>
          <p:cNvSpPr/>
          <p:nvPr/>
        </p:nvSpPr>
        <p:spPr>
          <a:xfrm>
            <a:off x="1028700" y="9226734"/>
            <a:ext cx="2001124" cy="545916"/>
          </a:xfrm>
          <a:custGeom>
            <a:avLst/>
            <a:gdLst/>
            <a:ahLst/>
            <a:cxnLst/>
            <a:rect l="l" t="t" r="r" b="b"/>
            <a:pathLst>
              <a:path w="2001124" h="545916">
                <a:moveTo>
                  <a:pt x="0" y="0"/>
                </a:moveTo>
                <a:lnTo>
                  <a:pt x="2001124" y="0"/>
                </a:lnTo>
                <a:lnTo>
                  <a:pt x="2001124" y="545916"/>
                </a:lnTo>
                <a:lnTo>
                  <a:pt x="0" y="545916"/>
                </a:lnTo>
                <a:lnTo>
                  <a:pt x="0" y="0"/>
                </a:lnTo>
                <a:close/>
              </a:path>
            </a:pathLst>
          </a:custGeom>
          <a:blipFill>
            <a:blip r:embed="rId3"/>
            <a:stretch>
              <a:fillRect/>
            </a:stretch>
          </a:blipFill>
        </p:spPr>
        <p:txBody>
          <a:bodyPr/>
          <a:lstStyle/>
          <a:p>
            <a:endParaRPr lang="en-US"/>
          </a:p>
        </p:txBody>
      </p:sp>
      <p:grpSp>
        <p:nvGrpSpPr>
          <p:cNvPr id="21" name="Group 21">
            <a:extLst>
              <a:ext uri="{FF2B5EF4-FFF2-40B4-BE49-F238E27FC236}">
                <a16:creationId xmlns:a16="http://schemas.microsoft.com/office/drawing/2014/main" id="{C2FDE358-76FF-B01B-94AA-7B30F2CC79D6}"/>
              </a:ext>
            </a:extLst>
          </p:cNvPr>
          <p:cNvGrpSpPr/>
          <p:nvPr/>
        </p:nvGrpSpPr>
        <p:grpSpPr>
          <a:xfrm>
            <a:off x="13814230" y="8958262"/>
            <a:ext cx="6103398" cy="1628775"/>
            <a:chOff x="0" y="0"/>
            <a:chExt cx="1111305" cy="296567"/>
          </a:xfrm>
        </p:grpSpPr>
        <p:sp>
          <p:nvSpPr>
            <p:cNvPr id="22" name="Freeform 22">
              <a:extLst>
                <a:ext uri="{FF2B5EF4-FFF2-40B4-BE49-F238E27FC236}">
                  <a16:creationId xmlns:a16="http://schemas.microsoft.com/office/drawing/2014/main" id="{CE4667E5-3643-2E52-D028-3E810E2D3D68}"/>
                </a:ext>
              </a:extLst>
            </p:cNvPr>
            <p:cNvSpPr/>
            <p:nvPr/>
          </p:nvSpPr>
          <p:spPr>
            <a:xfrm>
              <a:off x="0" y="0"/>
              <a:ext cx="1111305" cy="296567"/>
            </a:xfrm>
            <a:custGeom>
              <a:avLst/>
              <a:gdLst/>
              <a:ahLst/>
              <a:cxnLst/>
              <a:rect l="l" t="t" r="r" b="b"/>
              <a:pathLst>
                <a:path w="1111305" h="296567">
                  <a:moveTo>
                    <a:pt x="203200" y="0"/>
                  </a:moveTo>
                  <a:lnTo>
                    <a:pt x="908105" y="0"/>
                  </a:lnTo>
                  <a:lnTo>
                    <a:pt x="1111305" y="296567"/>
                  </a:lnTo>
                  <a:lnTo>
                    <a:pt x="0" y="296567"/>
                  </a:lnTo>
                  <a:lnTo>
                    <a:pt x="203200" y="0"/>
                  </a:lnTo>
                  <a:close/>
                </a:path>
              </a:pathLst>
            </a:custGeom>
            <a:solidFill>
              <a:srgbClr val="C81919"/>
            </a:solidFill>
          </p:spPr>
          <p:txBody>
            <a:bodyPr/>
            <a:lstStyle/>
            <a:p>
              <a:endParaRPr lang="en-US"/>
            </a:p>
          </p:txBody>
        </p:sp>
        <p:sp>
          <p:nvSpPr>
            <p:cNvPr id="23" name="TextBox 23">
              <a:extLst>
                <a:ext uri="{FF2B5EF4-FFF2-40B4-BE49-F238E27FC236}">
                  <a16:creationId xmlns:a16="http://schemas.microsoft.com/office/drawing/2014/main" id="{B19C03C5-0C6E-7F0C-CA70-75D420B18A84}"/>
                </a:ext>
              </a:extLst>
            </p:cNvPr>
            <p:cNvSpPr txBox="1"/>
            <p:nvPr/>
          </p:nvSpPr>
          <p:spPr>
            <a:xfrm>
              <a:off x="127000" y="-38100"/>
              <a:ext cx="857305" cy="334667"/>
            </a:xfrm>
            <a:prstGeom prst="rect">
              <a:avLst/>
            </a:prstGeom>
          </p:spPr>
          <p:txBody>
            <a:bodyPr lIns="50800" tIns="50800" rIns="50800" bIns="50800" rtlCol="0" anchor="ctr"/>
            <a:lstStyle/>
            <a:p>
              <a:pPr algn="ctr">
                <a:lnSpc>
                  <a:spcPts val="2100"/>
                </a:lnSpc>
              </a:pPr>
              <a:endParaRPr/>
            </a:p>
          </p:txBody>
        </p:sp>
      </p:grpSp>
      <p:sp>
        <p:nvSpPr>
          <p:cNvPr id="54" name="TextBox 19">
            <a:extLst>
              <a:ext uri="{FF2B5EF4-FFF2-40B4-BE49-F238E27FC236}">
                <a16:creationId xmlns:a16="http://schemas.microsoft.com/office/drawing/2014/main" id="{83E9AD73-80B8-4922-3394-73BD452B088D}"/>
              </a:ext>
            </a:extLst>
          </p:cNvPr>
          <p:cNvSpPr txBox="1"/>
          <p:nvPr/>
        </p:nvSpPr>
        <p:spPr>
          <a:xfrm>
            <a:off x="1028700" y="1028700"/>
            <a:ext cx="15837229" cy="1285875"/>
          </a:xfrm>
          <a:prstGeom prst="rect">
            <a:avLst/>
          </a:prstGeom>
        </p:spPr>
        <p:txBody>
          <a:bodyPr lIns="0" tIns="0" rIns="0" bIns="0" rtlCol="0" anchor="t">
            <a:spAutoFit/>
          </a:bodyPr>
          <a:lstStyle/>
          <a:p>
            <a:pPr algn="l">
              <a:lnSpc>
                <a:spcPts val="10199"/>
              </a:lnSpc>
            </a:pPr>
            <a:r>
              <a:rPr lang="en-US" sz="8499" b="1" dirty="0">
                <a:solidFill>
                  <a:srgbClr val="C81919"/>
                </a:solidFill>
                <a:latin typeface="TT Hoves Bold"/>
                <a:ea typeface="TT Hoves Bold"/>
                <a:cs typeface="TT Hoves Bold"/>
                <a:sym typeface="TT Hoves Bold"/>
              </a:rPr>
              <a:t>Research/Education with AI</a:t>
            </a:r>
          </a:p>
        </p:txBody>
      </p:sp>
      <p:pic>
        <p:nvPicPr>
          <p:cNvPr id="17" name="Picture 16">
            <a:extLst>
              <a:ext uri="{FF2B5EF4-FFF2-40B4-BE49-F238E27FC236}">
                <a16:creationId xmlns:a16="http://schemas.microsoft.com/office/drawing/2014/main" id="{4B2639BD-9B7D-5067-AA7E-8DD2DBEA4A0D}"/>
              </a:ext>
            </a:extLst>
          </p:cNvPr>
          <p:cNvPicPr>
            <a:picLocks noChangeAspect="1"/>
          </p:cNvPicPr>
          <p:nvPr/>
        </p:nvPicPr>
        <p:blipFill>
          <a:blip r:embed="rId4"/>
          <a:stretch>
            <a:fillRect/>
          </a:stretch>
        </p:blipFill>
        <p:spPr>
          <a:xfrm>
            <a:off x="4800600" y="9393783"/>
            <a:ext cx="778917" cy="778917"/>
          </a:xfrm>
          <a:prstGeom prst="rect">
            <a:avLst/>
          </a:prstGeom>
        </p:spPr>
      </p:pic>
      <p:sp>
        <p:nvSpPr>
          <p:cNvPr id="13" name="TextBox 18">
            <a:extLst>
              <a:ext uri="{FF2B5EF4-FFF2-40B4-BE49-F238E27FC236}">
                <a16:creationId xmlns:a16="http://schemas.microsoft.com/office/drawing/2014/main" id="{1B83D374-2EEB-EB87-59DC-601D9BC2C491}"/>
              </a:ext>
            </a:extLst>
          </p:cNvPr>
          <p:cNvSpPr txBox="1"/>
          <p:nvPr/>
        </p:nvSpPr>
        <p:spPr>
          <a:xfrm>
            <a:off x="15936698" y="9541692"/>
            <a:ext cx="1821942" cy="280718"/>
          </a:xfrm>
          <a:prstGeom prst="rect">
            <a:avLst/>
          </a:prstGeom>
        </p:spPr>
        <p:txBody>
          <a:bodyPr lIns="0" tIns="0" rIns="0" bIns="0" rtlCol="0" anchor="t">
            <a:spAutoFit/>
          </a:bodyPr>
          <a:lstStyle/>
          <a:p>
            <a:pPr algn="l">
              <a:lnSpc>
                <a:spcPts val="2340"/>
              </a:lnSpc>
            </a:pPr>
            <a:r>
              <a:rPr lang="en-US" sz="1800" b="1" dirty="0">
                <a:solidFill>
                  <a:srgbClr val="FFFFFF"/>
                </a:solidFill>
                <a:latin typeface="Helios Bold"/>
                <a:ea typeface="Helios Bold"/>
                <a:cs typeface="Helios Bold"/>
                <a:sym typeface="Helios Bold"/>
              </a:rPr>
              <a:t>Data Bites </a:t>
            </a:r>
            <a:r>
              <a:rPr lang="en-US" b="1" dirty="0">
                <a:solidFill>
                  <a:srgbClr val="FFFFFF"/>
                </a:solidFill>
                <a:latin typeface="Helios Bold"/>
                <a:ea typeface="Helios Bold"/>
                <a:cs typeface="Helios Bold"/>
                <a:sym typeface="Helios Bold"/>
              </a:rPr>
              <a:t>2026</a:t>
            </a:r>
            <a:endParaRPr lang="en-US" dirty="0"/>
          </a:p>
        </p:txBody>
      </p:sp>
      <p:pic>
        <p:nvPicPr>
          <p:cNvPr id="15" name="Picture 14">
            <a:extLst>
              <a:ext uri="{FF2B5EF4-FFF2-40B4-BE49-F238E27FC236}">
                <a16:creationId xmlns:a16="http://schemas.microsoft.com/office/drawing/2014/main" id="{F010E03E-29CD-BEB2-6CBD-4C6B0AF0A069}"/>
              </a:ext>
            </a:extLst>
          </p:cNvPr>
          <p:cNvPicPr>
            <a:picLocks noChangeAspect="1"/>
          </p:cNvPicPr>
          <p:nvPr/>
        </p:nvPicPr>
        <p:blipFill>
          <a:blip r:embed="rId5"/>
          <a:stretch>
            <a:fillRect/>
          </a:stretch>
        </p:blipFill>
        <p:spPr>
          <a:xfrm>
            <a:off x="1917701" y="3658388"/>
            <a:ext cx="3251200" cy="3251200"/>
          </a:xfrm>
          <a:prstGeom prst="rect">
            <a:avLst/>
          </a:prstGeom>
        </p:spPr>
      </p:pic>
      <p:sp>
        <p:nvSpPr>
          <p:cNvPr id="19" name="TextBox 18">
            <a:extLst>
              <a:ext uri="{FF2B5EF4-FFF2-40B4-BE49-F238E27FC236}">
                <a16:creationId xmlns:a16="http://schemas.microsoft.com/office/drawing/2014/main" id="{4BDADE18-D034-C850-E788-0DBC3F50E0B7}"/>
              </a:ext>
            </a:extLst>
          </p:cNvPr>
          <p:cNvSpPr txBox="1"/>
          <p:nvPr/>
        </p:nvSpPr>
        <p:spPr>
          <a:xfrm>
            <a:off x="5584929" y="9203201"/>
            <a:ext cx="7531805" cy="584775"/>
          </a:xfrm>
          <a:prstGeom prst="rect">
            <a:avLst/>
          </a:prstGeom>
          <a:noFill/>
        </p:spPr>
        <p:txBody>
          <a:bodyPr wrap="none" rtlCol="0">
            <a:spAutoFit/>
          </a:bodyPr>
          <a:lstStyle/>
          <a:p>
            <a:r>
              <a:rPr lang="en-NL" sz="3200" b="1" dirty="0">
                <a:hlinkClick r:id="rId6"/>
              </a:rPr>
              <a:t>AI Tools in University Research &amp; Education</a:t>
            </a:r>
            <a:endParaRPr lang="en-NL" sz="3200" b="1" dirty="0"/>
          </a:p>
        </p:txBody>
      </p:sp>
      <p:sp>
        <p:nvSpPr>
          <p:cNvPr id="25" name="TextBox 24">
            <a:extLst>
              <a:ext uri="{FF2B5EF4-FFF2-40B4-BE49-F238E27FC236}">
                <a16:creationId xmlns:a16="http://schemas.microsoft.com/office/drawing/2014/main" id="{96E0C2F2-E448-11BE-9413-166EEBDC52B2}"/>
              </a:ext>
            </a:extLst>
          </p:cNvPr>
          <p:cNvSpPr txBox="1"/>
          <p:nvPr/>
        </p:nvSpPr>
        <p:spPr>
          <a:xfrm>
            <a:off x="5570523" y="9737008"/>
            <a:ext cx="6980372" cy="584775"/>
          </a:xfrm>
          <a:prstGeom prst="rect">
            <a:avLst/>
          </a:prstGeom>
          <a:noFill/>
        </p:spPr>
        <p:txBody>
          <a:bodyPr wrap="none" rtlCol="0">
            <a:spAutoFit/>
          </a:bodyPr>
          <a:lstStyle/>
          <a:p>
            <a:r>
              <a:rPr lang="en-NL" sz="3200" b="1" dirty="0">
                <a:hlinkClick r:id="rId7"/>
              </a:rPr>
              <a:t>Privacy &amp; Security Guidelines for AI LLM</a:t>
            </a:r>
            <a:endParaRPr lang="en-NL" sz="3200" b="1" dirty="0"/>
          </a:p>
        </p:txBody>
      </p:sp>
      <p:pic>
        <p:nvPicPr>
          <p:cNvPr id="1026" name="Picture 2">
            <a:extLst>
              <a:ext uri="{FF2B5EF4-FFF2-40B4-BE49-F238E27FC236}">
                <a16:creationId xmlns:a16="http://schemas.microsoft.com/office/drawing/2014/main" id="{964A2909-643C-4B7E-88AE-703B8165F67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05276" y="7076416"/>
            <a:ext cx="2619899" cy="85146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Getting started with Microsoft Copilot - Microsoft Support">
            <a:extLst>
              <a:ext uri="{FF2B5EF4-FFF2-40B4-BE49-F238E27FC236}">
                <a16:creationId xmlns:a16="http://schemas.microsoft.com/office/drawing/2014/main" id="{77413FC6-9E4E-712E-548B-963742F424F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808141" y="3932106"/>
            <a:ext cx="2286000" cy="12858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ow French startup Mistral is using design to shake up AI">
            <a:extLst>
              <a:ext uri="{FF2B5EF4-FFF2-40B4-BE49-F238E27FC236}">
                <a16:creationId xmlns:a16="http://schemas.microsoft.com/office/drawing/2014/main" id="{5250055F-416D-A562-C864-DFDACD0E4552}"/>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17836" t="31588" r="16682" b="32671"/>
          <a:stretch>
            <a:fillRect/>
          </a:stretch>
        </p:blipFill>
        <p:spPr bwMode="auto">
          <a:xfrm>
            <a:off x="7569453" y="5696535"/>
            <a:ext cx="2755722" cy="84607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The Complete History Of The ChatGPT Logo - Hatchwise">
            <a:extLst>
              <a:ext uri="{FF2B5EF4-FFF2-40B4-BE49-F238E27FC236}">
                <a16:creationId xmlns:a16="http://schemas.microsoft.com/office/drawing/2014/main" id="{6794769C-4BD1-0800-CFA4-23A5A1DBAE7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550895" y="3771900"/>
            <a:ext cx="2671133" cy="1484253"/>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Google Gemini">
            <a:extLst>
              <a:ext uri="{FF2B5EF4-FFF2-40B4-BE49-F238E27FC236}">
                <a16:creationId xmlns:a16="http://schemas.microsoft.com/office/drawing/2014/main" id="{92631B6A-5784-ECCE-6108-2CEB2343EA31}"/>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25904" t="28455" r="23722" b="33494"/>
          <a:stretch>
            <a:fillRect/>
          </a:stretch>
        </p:blipFill>
        <p:spPr bwMode="auto">
          <a:xfrm>
            <a:off x="12407117" y="4925093"/>
            <a:ext cx="3135998" cy="1332478"/>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2CC60A74-21BB-6A23-7DA9-C9C82D2D253B}"/>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407117" y="6539442"/>
            <a:ext cx="2880663" cy="618893"/>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a:extLst>
              <a:ext uri="{FF2B5EF4-FFF2-40B4-BE49-F238E27FC236}">
                <a16:creationId xmlns:a16="http://schemas.microsoft.com/office/drawing/2014/main" id="{91CACE38-18CF-40D1-9E5E-FE8DA5236DE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246231" y="7667536"/>
            <a:ext cx="3457770" cy="83202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5">
            <a:extLst>
              <a:ext uri="{FF2B5EF4-FFF2-40B4-BE49-F238E27FC236}">
                <a16:creationId xmlns:a16="http://schemas.microsoft.com/office/drawing/2014/main" id="{801BF6BB-7A6D-38EF-1C99-74E4CDC01191}"/>
              </a:ext>
            </a:extLst>
          </p:cNvPr>
          <p:cNvPicPr>
            <a:picLocks noChangeAspect="1"/>
          </p:cNvPicPr>
          <p:nvPr/>
        </p:nvPicPr>
        <p:blipFill>
          <a:blip r:embed="rId15"/>
          <a:stretch>
            <a:fillRect/>
          </a:stretch>
        </p:blipFill>
        <p:spPr>
          <a:xfrm>
            <a:off x="8382000" y="2374900"/>
            <a:ext cx="1244600" cy="1244600"/>
          </a:xfrm>
          <a:prstGeom prst="rect">
            <a:avLst/>
          </a:prstGeom>
        </p:spPr>
      </p:pic>
      <p:pic>
        <p:nvPicPr>
          <p:cNvPr id="27" name="Picture 26">
            <a:extLst>
              <a:ext uri="{FF2B5EF4-FFF2-40B4-BE49-F238E27FC236}">
                <a16:creationId xmlns:a16="http://schemas.microsoft.com/office/drawing/2014/main" id="{E4782D55-1D08-926E-6855-CF629CA6E2FE}"/>
              </a:ext>
            </a:extLst>
          </p:cNvPr>
          <p:cNvPicPr>
            <a:picLocks noChangeAspect="1"/>
          </p:cNvPicPr>
          <p:nvPr/>
        </p:nvPicPr>
        <p:blipFill>
          <a:blip r:embed="rId16"/>
          <a:stretch>
            <a:fillRect/>
          </a:stretch>
        </p:blipFill>
        <p:spPr>
          <a:xfrm>
            <a:off x="13144021" y="2209321"/>
            <a:ext cx="1486379" cy="1486379"/>
          </a:xfrm>
          <a:prstGeom prst="rect">
            <a:avLst/>
          </a:prstGeom>
        </p:spPr>
      </p:pic>
      <p:sp>
        <p:nvSpPr>
          <p:cNvPr id="28" name="TextBox 27">
            <a:extLst>
              <a:ext uri="{FF2B5EF4-FFF2-40B4-BE49-F238E27FC236}">
                <a16:creationId xmlns:a16="http://schemas.microsoft.com/office/drawing/2014/main" id="{8798190C-D1A8-68B2-36BD-BA4A0EAD1D5F}"/>
              </a:ext>
            </a:extLst>
          </p:cNvPr>
          <p:cNvSpPr txBox="1"/>
          <p:nvPr/>
        </p:nvSpPr>
        <p:spPr>
          <a:xfrm>
            <a:off x="759462" y="7252813"/>
            <a:ext cx="5567678" cy="584775"/>
          </a:xfrm>
          <a:prstGeom prst="rect">
            <a:avLst/>
          </a:prstGeom>
          <a:noFill/>
        </p:spPr>
        <p:txBody>
          <a:bodyPr wrap="none" rtlCol="0">
            <a:spAutoFit/>
          </a:bodyPr>
          <a:lstStyle/>
          <a:p>
            <a:r>
              <a:rPr lang="en-NL" sz="3200" b="1" u="sng" dirty="0">
                <a:solidFill>
                  <a:srgbClr val="FF0000"/>
                </a:solidFill>
              </a:rPr>
              <a:t>By default, must be used locally</a:t>
            </a:r>
          </a:p>
        </p:txBody>
      </p:sp>
      <p:sp>
        <p:nvSpPr>
          <p:cNvPr id="29" name="Rectangle 28">
            <a:extLst>
              <a:ext uri="{FF2B5EF4-FFF2-40B4-BE49-F238E27FC236}">
                <a16:creationId xmlns:a16="http://schemas.microsoft.com/office/drawing/2014/main" id="{689E932F-5F20-7A2E-65C1-DD6877B8DB66}"/>
              </a:ext>
            </a:extLst>
          </p:cNvPr>
          <p:cNvSpPr/>
          <p:nvPr/>
        </p:nvSpPr>
        <p:spPr>
          <a:xfrm>
            <a:off x="6499284" y="2209320"/>
            <a:ext cx="10760016" cy="6720368"/>
          </a:xfrm>
          <a:prstGeom prst="rect">
            <a:avLst/>
          </a:prstGeom>
          <a:noFill/>
          <a:ln w="47625">
            <a:prstDash val="dash"/>
          </a:ln>
        </p:spPr>
        <p:style>
          <a:lnRef idx="2">
            <a:schemeClr val="dk1"/>
          </a:lnRef>
          <a:fillRef idx="1">
            <a:schemeClr val="lt1"/>
          </a:fillRef>
          <a:effectRef idx="0">
            <a:schemeClr val="dk1"/>
          </a:effectRef>
          <a:fontRef idx="minor">
            <a:schemeClr val="dk1"/>
          </a:fontRef>
        </p:style>
        <p:txBody>
          <a:bodyPr rtlCol="0" anchor="ctr"/>
          <a:lstStyle/>
          <a:p>
            <a:pPr algn="ctr"/>
            <a:endParaRPr lang="en-NL" dirty="0"/>
          </a:p>
        </p:txBody>
      </p:sp>
      <p:sp>
        <p:nvSpPr>
          <p:cNvPr id="30" name="TextBox 29">
            <a:extLst>
              <a:ext uri="{FF2B5EF4-FFF2-40B4-BE49-F238E27FC236}">
                <a16:creationId xmlns:a16="http://schemas.microsoft.com/office/drawing/2014/main" id="{2D319F4D-7656-00A9-30D3-005DA0E18802}"/>
              </a:ext>
            </a:extLst>
          </p:cNvPr>
          <p:cNvSpPr txBox="1"/>
          <p:nvPr/>
        </p:nvSpPr>
        <p:spPr>
          <a:xfrm>
            <a:off x="7665008" y="5001703"/>
            <a:ext cx="2564612" cy="523220"/>
          </a:xfrm>
          <a:prstGeom prst="rect">
            <a:avLst/>
          </a:prstGeom>
          <a:noFill/>
        </p:spPr>
        <p:txBody>
          <a:bodyPr wrap="none" rtlCol="0">
            <a:spAutoFit/>
          </a:bodyPr>
          <a:lstStyle/>
          <a:p>
            <a:pPr algn="ctr"/>
            <a:r>
              <a:rPr lang="en-GB" sz="1400" i="1" dirty="0"/>
              <a:t>w</a:t>
            </a:r>
            <a:r>
              <a:rPr lang="en-NL" sz="1400" i="1" dirty="0"/>
              <a:t>ith Data Processing Agreement</a:t>
            </a:r>
          </a:p>
          <a:p>
            <a:pPr algn="ctr"/>
            <a:r>
              <a:rPr lang="en-NL" sz="1400" i="1" dirty="0"/>
              <a:t>with TU/e</a:t>
            </a:r>
          </a:p>
        </p:txBody>
      </p:sp>
      <p:sp>
        <p:nvSpPr>
          <p:cNvPr id="31" name="TextBox 30">
            <a:extLst>
              <a:ext uri="{FF2B5EF4-FFF2-40B4-BE49-F238E27FC236}">
                <a16:creationId xmlns:a16="http://schemas.microsoft.com/office/drawing/2014/main" id="{8ADE7E37-FAD8-7E0E-57D2-7570C9516235}"/>
              </a:ext>
            </a:extLst>
          </p:cNvPr>
          <p:cNvSpPr txBox="1"/>
          <p:nvPr/>
        </p:nvSpPr>
        <p:spPr>
          <a:xfrm>
            <a:off x="6573135" y="8461496"/>
            <a:ext cx="5372561" cy="369332"/>
          </a:xfrm>
          <a:prstGeom prst="rect">
            <a:avLst/>
          </a:prstGeom>
          <a:noFill/>
        </p:spPr>
        <p:txBody>
          <a:bodyPr wrap="none" rtlCol="0">
            <a:spAutoFit/>
          </a:bodyPr>
          <a:lstStyle/>
          <a:p>
            <a:r>
              <a:rPr lang="en-NL" i="1" dirty="0">
                <a:solidFill>
                  <a:srgbClr val="FF0000"/>
                </a:solidFill>
              </a:rPr>
              <a:t>**These solutions are not yet vetted by TU/e in general</a:t>
            </a:r>
          </a:p>
        </p:txBody>
      </p:sp>
    </p:spTree>
    <p:extLst>
      <p:ext uri="{BB962C8B-B14F-4D97-AF65-F5344CB8AC3E}">
        <p14:creationId xmlns:p14="http://schemas.microsoft.com/office/powerpoint/2010/main" val="4883104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28"/>
                                        </p:tgtEl>
                                        <p:attrNameLst>
                                          <p:attrName>style.visibility</p:attrName>
                                        </p:attrNameLst>
                                      </p:cBhvr>
                                      <p:to>
                                        <p:strVal val="visible"/>
                                      </p:to>
                                    </p:set>
                                    <p:anim calcmode="lin" valueType="num">
                                      <p:cBhvr additive="base">
                                        <p:cTn id="15" dur="500" fill="hold"/>
                                        <p:tgtEl>
                                          <p:spTgt spid="1028"/>
                                        </p:tgtEl>
                                        <p:attrNameLst>
                                          <p:attrName>ppt_x</p:attrName>
                                        </p:attrNameLst>
                                      </p:cBhvr>
                                      <p:tavLst>
                                        <p:tav tm="0">
                                          <p:val>
                                            <p:strVal val="#ppt_x"/>
                                          </p:val>
                                        </p:tav>
                                        <p:tav tm="100000">
                                          <p:val>
                                            <p:strVal val="#ppt_x"/>
                                          </p:val>
                                        </p:tav>
                                      </p:tavLst>
                                    </p:anim>
                                    <p:anim calcmode="lin" valueType="num">
                                      <p:cBhvr additive="base">
                                        <p:cTn id="16" dur="500" fill="hold"/>
                                        <p:tgtEl>
                                          <p:spTgt spid="102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30"/>
                                        </p:tgtEl>
                                        <p:attrNameLst>
                                          <p:attrName>style.visibility</p:attrName>
                                        </p:attrNameLst>
                                      </p:cBhvr>
                                      <p:to>
                                        <p:strVal val="visible"/>
                                      </p:to>
                                    </p:set>
                                    <p:anim calcmode="lin" valueType="num">
                                      <p:cBhvr additive="base">
                                        <p:cTn id="19" dur="500" fill="hold"/>
                                        <p:tgtEl>
                                          <p:spTgt spid="1030"/>
                                        </p:tgtEl>
                                        <p:attrNameLst>
                                          <p:attrName>ppt_x</p:attrName>
                                        </p:attrNameLst>
                                      </p:cBhvr>
                                      <p:tavLst>
                                        <p:tav tm="0">
                                          <p:val>
                                            <p:strVal val="#ppt_x"/>
                                          </p:val>
                                        </p:tav>
                                        <p:tav tm="100000">
                                          <p:val>
                                            <p:strVal val="#ppt_x"/>
                                          </p:val>
                                        </p:tav>
                                      </p:tavLst>
                                    </p:anim>
                                    <p:anim calcmode="lin" valueType="num">
                                      <p:cBhvr additive="base">
                                        <p:cTn id="20" dur="500" fill="hold"/>
                                        <p:tgtEl>
                                          <p:spTgt spid="103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26"/>
                                        </p:tgtEl>
                                        <p:attrNameLst>
                                          <p:attrName>style.visibility</p:attrName>
                                        </p:attrNameLst>
                                      </p:cBhvr>
                                      <p:to>
                                        <p:strVal val="visible"/>
                                      </p:to>
                                    </p:set>
                                    <p:anim calcmode="lin" valueType="num">
                                      <p:cBhvr additive="base">
                                        <p:cTn id="23" dur="500" fill="hold"/>
                                        <p:tgtEl>
                                          <p:spTgt spid="1026"/>
                                        </p:tgtEl>
                                        <p:attrNameLst>
                                          <p:attrName>ppt_x</p:attrName>
                                        </p:attrNameLst>
                                      </p:cBhvr>
                                      <p:tavLst>
                                        <p:tav tm="0">
                                          <p:val>
                                            <p:strVal val="#ppt_x"/>
                                          </p:val>
                                        </p:tav>
                                        <p:tav tm="100000">
                                          <p:val>
                                            <p:strVal val="#ppt_x"/>
                                          </p:val>
                                        </p:tav>
                                      </p:tavLst>
                                    </p:anim>
                                    <p:anim calcmode="lin" valueType="num">
                                      <p:cBhvr additive="base">
                                        <p:cTn id="24"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fill="hold"/>
                                        <p:tgtEl>
                                          <p:spTgt spid="27"/>
                                        </p:tgtEl>
                                        <p:attrNameLst>
                                          <p:attrName>ppt_x</p:attrName>
                                        </p:attrNameLst>
                                      </p:cBhvr>
                                      <p:tavLst>
                                        <p:tav tm="0">
                                          <p:val>
                                            <p:strVal val="#ppt_x"/>
                                          </p:val>
                                        </p:tav>
                                        <p:tav tm="100000">
                                          <p:val>
                                            <p:strVal val="#ppt_x"/>
                                          </p:val>
                                        </p:tav>
                                      </p:tavLst>
                                    </p:anim>
                                    <p:anim calcmode="lin" valueType="num">
                                      <p:cBhvr additive="base">
                                        <p:cTn id="30" dur="500" fill="hold"/>
                                        <p:tgtEl>
                                          <p:spTgt spid="27"/>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032"/>
                                        </p:tgtEl>
                                        <p:attrNameLst>
                                          <p:attrName>style.visibility</p:attrName>
                                        </p:attrNameLst>
                                      </p:cBhvr>
                                      <p:to>
                                        <p:strVal val="visible"/>
                                      </p:to>
                                    </p:set>
                                    <p:anim calcmode="lin" valueType="num">
                                      <p:cBhvr additive="base">
                                        <p:cTn id="33" dur="500" fill="hold"/>
                                        <p:tgtEl>
                                          <p:spTgt spid="1032"/>
                                        </p:tgtEl>
                                        <p:attrNameLst>
                                          <p:attrName>ppt_x</p:attrName>
                                        </p:attrNameLst>
                                      </p:cBhvr>
                                      <p:tavLst>
                                        <p:tav tm="0">
                                          <p:val>
                                            <p:strVal val="#ppt_x"/>
                                          </p:val>
                                        </p:tav>
                                        <p:tav tm="100000">
                                          <p:val>
                                            <p:strVal val="#ppt_x"/>
                                          </p:val>
                                        </p:tav>
                                      </p:tavLst>
                                    </p:anim>
                                    <p:anim calcmode="lin" valueType="num">
                                      <p:cBhvr additive="base">
                                        <p:cTn id="34" dur="500" fill="hold"/>
                                        <p:tgtEl>
                                          <p:spTgt spid="1032"/>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034"/>
                                        </p:tgtEl>
                                        <p:attrNameLst>
                                          <p:attrName>style.visibility</p:attrName>
                                        </p:attrNameLst>
                                      </p:cBhvr>
                                      <p:to>
                                        <p:strVal val="visible"/>
                                      </p:to>
                                    </p:set>
                                    <p:anim calcmode="lin" valueType="num">
                                      <p:cBhvr additive="base">
                                        <p:cTn id="37" dur="500" fill="hold"/>
                                        <p:tgtEl>
                                          <p:spTgt spid="1034"/>
                                        </p:tgtEl>
                                        <p:attrNameLst>
                                          <p:attrName>ppt_x</p:attrName>
                                        </p:attrNameLst>
                                      </p:cBhvr>
                                      <p:tavLst>
                                        <p:tav tm="0">
                                          <p:val>
                                            <p:strVal val="#ppt_x"/>
                                          </p:val>
                                        </p:tav>
                                        <p:tav tm="100000">
                                          <p:val>
                                            <p:strVal val="#ppt_x"/>
                                          </p:val>
                                        </p:tav>
                                      </p:tavLst>
                                    </p:anim>
                                    <p:anim calcmode="lin" valueType="num">
                                      <p:cBhvr additive="base">
                                        <p:cTn id="38" dur="500" fill="hold"/>
                                        <p:tgtEl>
                                          <p:spTgt spid="1034"/>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036"/>
                                        </p:tgtEl>
                                        <p:attrNameLst>
                                          <p:attrName>style.visibility</p:attrName>
                                        </p:attrNameLst>
                                      </p:cBhvr>
                                      <p:to>
                                        <p:strVal val="visible"/>
                                      </p:to>
                                    </p:set>
                                    <p:anim calcmode="lin" valueType="num">
                                      <p:cBhvr additive="base">
                                        <p:cTn id="41" dur="500" fill="hold"/>
                                        <p:tgtEl>
                                          <p:spTgt spid="1036"/>
                                        </p:tgtEl>
                                        <p:attrNameLst>
                                          <p:attrName>ppt_x</p:attrName>
                                        </p:attrNameLst>
                                      </p:cBhvr>
                                      <p:tavLst>
                                        <p:tav tm="0">
                                          <p:val>
                                            <p:strVal val="#ppt_x"/>
                                          </p:val>
                                        </p:tav>
                                        <p:tav tm="100000">
                                          <p:val>
                                            <p:strVal val="#ppt_x"/>
                                          </p:val>
                                        </p:tav>
                                      </p:tavLst>
                                    </p:anim>
                                    <p:anim calcmode="lin" valueType="num">
                                      <p:cBhvr additive="base">
                                        <p:cTn id="42" dur="500" fill="hold"/>
                                        <p:tgtEl>
                                          <p:spTgt spid="1036"/>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038"/>
                                        </p:tgtEl>
                                        <p:attrNameLst>
                                          <p:attrName>style.visibility</p:attrName>
                                        </p:attrNameLst>
                                      </p:cBhvr>
                                      <p:to>
                                        <p:strVal val="visible"/>
                                      </p:to>
                                    </p:set>
                                    <p:anim calcmode="lin" valueType="num">
                                      <p:cBhvr additive="base">
                                        <p:cTn id="45" dur="500" fill="hold"/>
                                        <p:tgtEl>
                                          <p:spTgt spid="1038"/>
                                        </p:tgtEl>
                                        <p:attrNameLst>
                                          <p:attrName>ppt_x</p:attrName>
                                        </p:attrNameLst>
                                      </p:cBhvr>
                                      <p:tavLst>
                                        <p:tav tm="0">
                                          <p:val>
                                            <p:strVal val="#ppt_x"/>
                                          </p:val>
                                        </p:tav>
                                        <p:tav tm="100000">
                                          <p:val>
                                            <p:strVal val="#ppt_x"/>
                                          </p:val>
                                        </p:tav>
                                      </p:tavLst>
                                    </p:anim>
                                    <p:anim calcmode="lin" valueType="num">
                                      <p:cBhvr additive="base">
                                        <p:cTn id="46" dur="500" fill="hold"/>
                                        <p:tgtEl>
                                          <p:spTgt spid="10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EDF31C-77AB-5E79-2BC9-DC4AEBFC2D6C}"/>
            </a:ext>
          </a:extLst>
        </p:cNvPr>
        <p:cNvGrpSpPr/>
        <p:nvPr/>
      </p:nvGrpSpPr>
      <p:grpSpPr>
        <a:xfrm>
          <a:off x="0" y="0"/>
          <a:ext cx="0" cy="0"/>
          <a:chOff x="0" y="0"/>
          <a:chExt cx="0" cy="0"/>
        </a:xfrm>
      </p:grpSpPr>
      <p:pic>
        <p:nvPicPr>
          <p:cNvPr id="2" name="Picture 2" descr="A female-presenting person is walking into a path that leads to somewhere far with mountains. The path starts with a big banner that says “Research Ethics Committee”. At the beginning of the path, there is a male-presenting person with a map, a backpack, glasses and a friendly face looking like they are ready to join the other person to embark on their research ethics committee journey. Next to the first part of the path, there are a couple of booths full of people, one with “Ethics Reviewers”, and another one further down with “Ethics Decision Making” as the title of the booth. These represent the journey one goes through when going through research ethics committee processes.">
            <a:extLst>
              <a:ext uri="{FF2B5EF4-FFF2-40B4-BE49-F238E27FC236}">
                <a16:creationId xmlns:a16="http://schemas.microsoft.com/office/drawing/2014/main" id="{E0CD15D8-0905-9E80-CAE9-D4DA6BD96E42}"/>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69521" y="2641358"/>
            <a:ext cx="5657602" cy="3182401"/>
          </a:xfrm>
          <a:prstGeom prst="rect">
            <a:avLst/>
          </a:prstGeom>
          <a:solidFill>
            <a:srgbClr val="FFFFFF"/>
          </a:solidFill>
        </p:spPr>
      </p:pic>
      <p:sp>
        <p:nvSpPr>
          <p:cNvPr id="6" name="Tijdelijke aanduiding voor dianummer 5">
            <a:extLst>
              <a:ext uri="{FF2B5EF4-FFF2-40B4-BE49-F238E27FC236}">
                <a16:creationId xmlns:a16="http://schemas.microsoft.com/office/drawing/2014/main" id="{F53EC880-1D8C-CB2F-5D79-CFDE708AFCF0}"/>
              </a:ext>
            </a:extLst>
          </p:cNvPr>
          <p:cNvSpPr>
            <a:spLocks noGrp="1"/>
          </p:cNvSpPr>
          <p:nvPr>
            <p:ph type="sldNum" sz="quarter" idx="12"/>
          </p:nvPr>
        </p:nvSpPr>
        <p:spPr>
          <a:xfrm>
            <a:off x="4" y="9136800"/>
            <a:ext cx="2228848" cy="1144572"/>
          </a:xfrm>
        </p:spPr>
        <p:txBody>
          <a:bodyPr anchor="ctr">
            <a:normAutofit/>
          </a:bodyPr>
          <a:lstStyle/>
          <a:p>
            <a:pPr>
              <a:spcAft>
                <a:spcPts val="1200"/>
              </a:spcAft>
            </a:pPr>
            <a:fld id="{C194BDB0-F4EA-4DD6-8281-CCE2440D0CE0}" type="slidenum">
              <a:rPr lang="en-GB" smtClean="0"/>
              <a:pPr>
                <a:spcAft>
                  <a:spcPts val="1200"/>
                </a:spcAft>
              </a:pPr>
              <a:t>11</a:t>
            </a:fld>
            <a:endParaRPr lang="en-GB"/>
          </a:p>
        </p:txBody>
      </p:sp>
      <p:sp>
        <p:nvSpPr>
          <p:cNvPr id="4" name="TextBox 3">
            <a:extLst>
              <a:ext uri="{FF2B5EF4-FFF2-40B4-BE49-F238E27FC236}">
                <a16:creationId xmlns:a16="http://schemas.microsoft.com/office/drawing/2014/main" id="{70EFF0EB-78A8-C4F4-4CF2-0C01E4A3D097}"/>
              </a:ext>
            </a:extLst>
          </p:cNvPr>
          <p:cNvSpPr txBox="1"/>
          <p:nvPr/>
        </p:nvSpPr>
        <p:spPr>
          <a:xfrm>
            <a:off x="1304659" y="5643104"/>
            <a:ext cx="6387326" cy="1200329"/>
          </a:xfrm>
          <a:prstGeom prst="rect">
            <a:avLst/>
          </a:prstGeom>
          <a:noFill/>
        </p:spPr>
        <p:txBody>
          <a:bodyPr wrap="none" rtlCol="0">
            <a:spAutoFit/>
          </a:bodyPr>
          <a:lstStyle/>
          <a:p>
            <a:pPr algn="ctr"/>
            <a:r>
              <a:rPr lang="en-NL" sz="3600" dirty="0"/>
              <a:t>Mandatory for research involving</a:t>
            </a:r>
          </a:p>
          <a:p>
            <a:pPr algn="ctr"/>
            <a:r>
              <a:rPr lang="en-NL" sz="3600" b="1" dirty="0"/>
              <a:t>HUMAN PARTICIPANTS</a:t>
            </a:r>
          </a:p>
        </p:txBody>
      </p:sp>
      <p:sp>
        <p:nvSpPr>
          <p:cNvPr id="7" name="TextBox 6">
            <a:extLst>
              <a:ext uri="{FF2B5EF4-FFF2-40B4-BE49-F238E27FC236}">
                <a16:creationId xmlns:a16="http://schemas.microsoft.com/office/drawing/2014/main" id="{804850CD-0F87-D637-9070-CE769C27D192}"/>
              </a:ext>
            </a:extLst>
          </p:cNvPr>
          <p:cNvSpPr txBox="1"/>
          <p:nvPr/>
        </p:nvSpPr>
        <p:spPr>
          <a:xfrm>
            <a:off x="1311586" y="6919375"/>
            <a:ext cx="6716882" cy="2062103"/>
          </a:xfrm>
          <a:prstGeom prst="rect">
            <a:avLst/>
          </a:prstGeom>
          <a:noFill/>
        </p:spPr>
        <p:txBody>
          <a:bodyPr wrap="square" rtlCol="0">
            <a:spAutoFit/>
          </a:bodyPr>
          <a:lstStyle/>
          <a:p>
            <a:pPr marL="571500" indent="-571500">
              <a:buFont typeface="Wingdings" pitchFamily="2" charset="2"/>
              <a:buChar char="ü"/>
            </a:pPr>
            <a:r>
              <a:rPr lang="en-NL" sz="3200" dirty="0"/>
              <a:t>Protects the subjects from harm</a:t>
            </a:r>
          </a:p>
          <a:p>
            <a:pPr marL="571500" indent="-571500">
              <a:buFont typeface="Wingdings" pitchFamily="2" charset="2"/>
              <a:buChar char="ü"/>
            </a:pPr>
            <a:r>
              <a:rPr lang="en-NL" sz="3200" dirty="0"/>
              <a:t>Aims for minimal risk</a:t>
            </a:r>
          </a:p>
          <a:p>
            <a:pPr marL="571500" indent="-571500">
              <a:buFont typeface="Wingdings" pitchFamily="2" charset="2"/>
              <a:buChar char="ü"/>
            </a:pPr>
            <a:r>
              <a:rPr lang="en-NL" sz="3200" dirty="0"/>
              <a:t>Address &amp; mitigate ethical issues</a:t>
            </a:r>
          </a:p>
          <a:p>
            <a:pPr marL="571500" indent="-571500">
              <a:buFont typeface="Wingdings" pitchFamily="2" charset="2"/>
              <a:buChar char="ü"/>
            </a:pPr>
            <a:r>
              <a:rPr lang="en-NL" sz="3200" dirty="0"/>
              <a:t>Ask support for advice</a:t>
            </a:r>
          </a:p>
        </p:txBody>
      </p:sp>
      <p:grpSp>
        <p:nvGrpSpPr>
          <p:cNvPr id="8" name="Group 6">
            <a:extLst>
              <a:ext uri="{FF2B5EF4-FFF2-40B4-BE49-F238E27FC236}">
                <a16:creationId xmlns:a16="http://schemas.microsoft.com/office/drawing/2014/main" id="{B5B70D95-2EA8-935A-4AD8-2983E27B039E}"/>
              </a:ext>
            </a:extLst>
          </p:cNvPr>
          <p:cNvGrpSpPr/>
          <p:nvPr/>
        </p:nvGrpSpPr>
        <p:grpSpPr>
          <a:xfrm rot="-10800000">
            <a:off x="14447117" y="-331087"/>
            <a:ext cx="7681766" cy="3540443"/>
            <a:chOff x="0" y="0"/>
            <a:chExt cx="406400" cy="187305"/>
          </a:xfrm>
        </p:grpSpPr>
        <p:sp>
          <p:nvSpPr>
            <p:cNvPr id="10" name="Freeform 7">
              <a:extLst>
                <a:ext uri="{FF2B5EF4-FFF2-40B4-BE49-F238E27FC236}">
                  <a16:creationId xmlns:a16="http://schemas.microsoft.com/office/drawing/2014/main" id="{76370F4F-F143-260C-1C4F-02A2D9C92DE5}"/>
                </a:ext>
              </a:extLst>
            </p:cNvPr>
            <p:cNvSpPr/>
            <p:nvPr/>
          </p:nvSpPr>
          <p:spPr>
            <a:xfrm>
              <a:off x="0" y="0"/>
              <a:ext cx="406400" cy="187305"/>
            </a:xfrm>
            <a:custGeom>
              <a:avLst/>
              <a:gdLst/>
              <a:ahLst/>
              <a:cxnLst/>
              <a:rect l="l" t="t" r="r" b="b"/>
              <a:pathLst>
                <a:path w="406400" h="187305">
                  <a:moveTo>
                    <a:pt x="203200" y="0"/>
                  </a:moveTo>
                  <a:lnTo>
                    <a:pt x="203200" y="0"/>
                  </a:lnTo>
                  <a:lnTo>
                    <a:pt x="406400" y="187305"/>
                  </a:lnTo>
                  <a:lnTo>
                    <a:pt x="0" y="187305"/>
                  </a:lnTo>
                  <a:lnTo>
                    <a:pt x="203200" y="0"/>
                  </a:lnTo>
                  <a:close/>
                </a:path>
              </a:pathLst>
            </a:custGeom>
            <a:solidFill>
              <a:srgbClr val="C81919">
                <a:alpha val="80000"/>
              </a:srgbClr>
            </a:solidFill>
          </p:spPr>
          <p:txBody>
            <a:bodyPr/>
            <a:lstStyle/>
            <a:p>
              <a:endParaRPr lang="en-US"/>
            </a:p>
          </p:txBody>
        </p:sp>
        <p:sp>
          <p:nvSpPr>
            <p:cNvPr id="11" name="TextBox 8">
              <a:extLst>
                <a:ext uri="{FF2B5EF4-FFF2-40B4-BE49-F238E27FC236}">
                  <a16:creationId xmlns:a16="http://schemas.microsoft.com/office/drawing/2014/main" id="{60FEA026-E26C-5704-7A5E-9D16E6FBF628}"/>
                </a:ext>
              </a:extLst>
            </p:cNvPr>
            <p:cNvSpPr txBox="1"/>
            <p:nvPr/>
          </p:nvSpPr>
          <p:spPr>
            <a:xfrm>
              <a:off x="127000" y="-38100"/>
              <a:ext cx="152400" cy="225405"/>
            </a:xfrm>
            <a:prstGeom prst="rect">
              <a:avLst/>
            </a:prstGeom>
          </p:spPr>
          <p:txBody>
            <a:bodyPr lIns="50800" tIns="50800" rIns="50800" bIns="50800" rtlCol="0" anchor="ctr"/>
            <a:lstStyle/>
            <a:p>
              <a:pPr algn="ctr">
                <a:lnSpc>
                  <a:spcPts val="2100"/>
                </a:lnSpc>
              </a:pPr>
              <a:endParaRPr/>
            </a:p>
          </p:txBody>
        </p:sp>
      </p:grpSp>
      <p:sp>
        <p:nvSpPr>
          <p:cNvPr id="12" name="Freeform 16">
            <a:extLst>
              <a:ext uri="{FF2B5EF4-FFF2-40B4-BE49-F238E27FC236}">
                <a16:creationId xmlns:a16="http://schemas.microsoft.com/office/drawing/2014/main" id="{2D0EBBBF-29F5-BA57-D2D5-18FA947693C9}"/>
              </a:ext>
            </a:extLst>
          </p:cNvPr>
          <p:cNvSpPr/>
          <p:nvPr/>
        </p:nvSpPr>
        <p:spPr>
          <a:xfrm>
            <a:off x="113866" y="9735456"/>
            <a:ext cx="2001124" cy="545916"/>
          </a:xfrm>
          <a:custGeom>
            <a:avLst/>
            <a:gdLst/>
            <a:ahLst/>
            <a:cxnLst/>
            <a:rect l="l" t="t" r="r" b="b"/>
            <a:pathLst>
              <a:path w="2001124" h="545916">
                <a:moveTo>
                  <a:pt x="0" y="0"/>
                </a:moveTo>
                <a:lnTo>
                  <a:pt x="2001124" y="0"/>
                </a:lnTo>
                <a:lnTo>
                  <a:pt x="2001124" y="545916"/>
                </a:lnTo>
                <a:lnTo>
                  <a:pt x="0" y="545916"/>
                </a:lnTo>
                <a:lnTo>
                  <a:pt x="0" y="0"/>
                </a:lnTo>
                <a:close/>
              </a:path>
            </a:pathLst>
          </a:custGeom>
          <a:blipFill>
            <a:blip r:embed="rId4"/>
            <a:stretch>
              <a:fillRect/>
            </a:stretch>
          </a:blipFill>
        </p:spPr>
        <p:txBody>
          <a:bodyPr/>
          <a:lstStyle/>
          <a:p>
            <a:endParaRPr lang="en-US"/>
          </a:p>
        </p:txBody>
      </p:sp>
      <p:grpSp>
        <p:nvGrpSpPr>
          <p:cNvPr id="15" name="Group 21">
            <a:extLst>
              <a:ext uri="{FF2B5EF4-FFF2-40B4-BE49-F238E27FC236}">
                <a16:creationId xmlns:a16="http://schemas.microsoft.com/office/drawing/2014/main" id="{BE425495-36A1-EA72-9687-2B4926DE3F4A}"/>
              </a:ext>
            </a:extLst>
          </p:cNvPr>
          <p:cNvGrpSpPr/>
          <p:nvPr/>
        </p:nvGrpSpPr>
        <p:grpSpPr>
          <a:xfrm>
            <a:off x="13814230" y="8958262"/>
            <a:ext cx="6103398" cy="1628775"/>
            <a:chOff x="0" y="0"/>
            <a:chExt cx="1111305" cy="296567"/>
          </a:xfrm>
        </p:grpSpPr>
        <p:sp>
          <p:nvSpPr>
            <p:cNvPr id="17" name="Freeform 22">
              <a:extLst>
                <a:ext uri="{FF2B5EF4-FFF2-40B4-BE49-F238E27FC236}">
                  <a16:creationId xmlns:a16="http://schemas.microsoft.com/office/drawing/2014/main" id="{BE44EF7F-E14A-48F7-3FEA-E559AB1CD3E4}"/>
                </a:ext>
              </a:extLst>
            </p:cNvPr>
            <p:cNvSpPr/>
            <p:nvPr/>
          </p:nvSpPr>
          <p:spPr>
            <a:xfrm>
              <a:off x="0" y="0"/>
              <a:ext cx="1111305" cy="296567"/>
            </a:xfrm>
            <a:custGeom>
              <a:avLst/>
              <a:gdLst/>
              <a:ahLst/>
              <a:cxnLst/>
              <a:rect l="l" t="t" r="r" b="b"/>
              <a:pathLst>
                <a:path w="1111305" h="296567">
                  <a:moveTo>
                    <a:pt x="203200" y="0"/>
                  </a:moveTo>
                  <a:lnTo>
                    <a:pt x="908105" y="0"/>
                  </a:lnTo>
                  <a:lnTo>
                    <a:pt x="1111305" y="296567"/>
                  </a:lnTo>
                  <a:lnTo>
                    <a:pt x="0" y="296567"/>
                  </a:lnTo>
                  <a:lnTo>
                    <a:pt x="203200" y="0"/>
                  </a:lnTo>
                  <a:close/>
                </a:path>
              </a:pathLst>
            </a:custGeom>
            <a:solidFill>
              <a:srgbClr val="C81919"/>
            </a:solidFill>
          </p:spPr>
          <p:txBody>
            <a:bodyPr/>
            <a:lstStyle/>
            <a:p>
              <a:endParaRPr lang="en-US"/>
            </a:p>
          </p:txBody>
        </p:sp>
        <p:sp>
          <p:nvSpPr>
            <p:cNvPr id="18" name="TextBox 23">
              <a:extLst>
                <a:ext uri="{FF2B5EF4-FFF2-40B4-BE49-F238E27FC236}">
                  <a16:creationId xmlns:a16="http://schemas.microsoft.com/office/drawing/2014/main" id="{9AA17B42-F28C-FF76-ACB7-67F3B2B82721}"/>
                </a:ext>
              </a:extLst>
            </p:cNvPr>
            <p:cNvSpPr txBox="1"/>
            <p:nvPr/>
          </p:nvSpPr>
          <p:spPr>
            <a:xfrm>
              <a:off x="127000" y="-38100"/>
              <a:ext cx="857305" cy="334667"/>
            </a:xfrm>
            <a:prstGeom prst="rect">
              <a:avLst/>
            </a:prstGeom>
          </p:spPr>
          <p:txBody>
            <a:bodyPr lIns="50800" tIns="50800" rIns="50800" bIns="50800" rtlCol="0" anchor="ctr"/>
            <a:lstStyle/>
            <a:p>
              <a:pPr algn="ctr">
                <a:lnSpc>
                  <a:spcPts val="2100"/>
                </a:lnSpc>
              </a:pPr>
              <a:endParaRPr/>
            </a:p>
          </p:txBody>
        </p:sp>
      </p:grpSp>
      <p:sp>
        <p:nvSpPr>
          <p:cNvPr id="19" name="TextBox 18">
            <a:extLst>
              <a:ext uri="{FF2B5EF4-FFF2-40B4-BE49-F238E27FC236}">
                <a16:creationId xmlns:a16="http://schemas.microsoft.com/office/drawing/2014/main" id="{55CB1DF1-C145-9A8B-F66A-A811C20C185C}"/>
              </a:ext>
            </a:extLst>
          </p:cNvPr>
          <p:cNvSpPr txBox="1"/>
          <p:nvPr/>
        </p:nvSpPr>
        <p:spPr>
          <a:xfrm>
            <a:off x="15936698" y="9541692"/>
            <a:ext cx="1821942" cy="280718"/>
          </a:xfrm>
          <a:prstGeom prst="rect">
            <a:avLst/>
          </a:prstGeom>
        </p:spPr>
        <p:txBody>
          <a:bodyPr lIns="0" tIns="0" rIns="0" bIns="0" rtlCol="0" anchor="t">
            <a:spAutoFit/>
          </a:bodyPr>
          <a:lstStyle/>
          <a:p>
            <a:pPr algn="l">
              <a:lnSpc>
                <a:spcPts val="2340"/>
              </a:lnSpc>
            </a:pPr>
            <a:r>
              <a:rPr lang="en-US" sz="1800" b="1" dirty="0">
                <a:solidFill>
                  <a:srgbClr val="FFFFFF"/>
                </a:solidFill>
                <a:latin typeface="Helios Bold"/>
                <a:ea typeface="Helios Bold"/>
                <a:cs typeface="Helios Bold"/>
                <a:sym typeface="Helios Bold"/>
              </a:rPr>
              <a:t>Data Bites </a:t>
            </a:r>
            <a:r>
              <a:rPr lang="en-US" b="1" dirty="0">
                <a:solidFill>
                  <a:srgbClr val="FFFFFF"/>
                </a:solidFill>
                <a:latin typeface="Helios Bold"/>
                <a:ea typeface="Helios Bold"/>
                <a:cs typeface="Helios Bold"/>
                <a:sym typeface="Helios Bold"/>
              </a:rPr>
              <a:t>2026</a:t>
            </a:r>
            <a:endParaRPr lang="en-US" dirty="0"/>
          </a:p>
        </p:txBody>
      </p:sp>
      <p:sp>
        <p:nvSpPr>
          <p:cNvPr id="20" name="TextBox 19">
            <a:extLst>
              <a:ext uri="{FF2B5EF4-FFF2-40B4-BE49-F238E27FC236}">
                <a16:creationId xmlns:a16="http://schemas.microsoft.com/office/drawing/2014/main" id="{EC226470-FA72-3796-BE1F-A1BCF0263EE5}"/>
              </a:ext>
            </a:extLst>
          </p:cNvPr>
          <p:cNvSpPr txBox="1"/>
          <p:nvPr/>
        </p:nvSpPr>
        <p:spPr>
          <a:xfrm>
            <a:off x="9141752" y="2760641"/>
            <a:ext cx="7476727" cy="707886"/>
          </a:xfrm>
          <a:prstGeom prst="rect">
            <a:avLst/>
          </a:prstGeom>
          <a:noFill/>
        </p:spPr>
        <p:txBody>
          <a:bodyPr wrap="none" rtlCol="0">
            <a:spAutoFit/>
          </a:bodyPr>
          <a:lstStyle/>
          <a:p>
            <a:r>
              <a:rPr lang="en-NL" sz="4000" b="1" u="sng" dirty="0">
                <a:solidFill>
                  <a:srgbClr val="FF0000"/>
                </a:solidFill>
              </a:rPr>
              <a:t>Integrated in the Research Cockpit</a:t>
            </a:r>
          </a:p>
        </p:txBody>
      </p:sp>
      <p:pic>
        <p:nvPicPr>
          <p:cNvPr id="21" name="Picture 20">
            <a:extLst>
              <a:ext uri="{FF2B5EF4-FFF2-40B4-BE49-F238E27FC236}">
                <a16:creationId xmlns:a16="http://schemas.microsoft.com/office/drawing/2014/main" id="{813D9610-2787-4248-C497-2D5FEEF245D4}"/>
              </a:ext>
            </a:extLst>
          </p:cNvPr>
          <p:cNvPicPr>
            <a:picLocks noChangeAspect="1"/>
          </p:cNvPicPr>
          <p:nvPr/>
        </p:nvPicPr>
        <p:blipFill>
          <a:blip r:embed="rId5"/>
          <a:stretch>
            <a:fillRect/>
          </a:stretch>
        </p:blipFill>
        <p:spPr>
          <a:xfrm>
            <a:off x="9577734" y="3701478"/>
            <a:ext cx="1025606" cy="1025606"/>
          </a:xfrm>
          <a:prstGeom prst="rect">
            <a:avLst/>
          </a:prstGeom>
        </p:spPr>
      </p:pic>
      <p:sp>
        <p:nvSpPr>
          <p:cNvPr id="24" name="TextBox 19">
            <a:extLst>
              <a:ext uri="{FF2B5EF4-FFF2-40B4-BE49-F238E27FC236}">
                <a16:creationId xmlns:a16="http://schemas.microsoft.com/office/drawing/2014/main" id="{0231E421-6EE5-A05F-54D3-319B3756543B}"/>
              </a:ext>
            </a:extLst>
          </p:cNvPr>
          <p:cNvSpPr txBox="1"/>
          <p:nvPr/>
        </p:nvSpPr>
        <p:spPr>
          <a:xfrm>
            <a:off x="1028700" y="392235"/>
            <a:ext cx="15837229" cy="2138919"/>
          </a:xfrm>
          <a:prstGeom prst="rect">
            <a:avLst/>
          </a:prstGeom>
        </p:spPr>
        <p:txBody>
          <a:bodyPr lIns="0" tIns="0" rIns="0" bIns="0" rtlCol="0" anchor="t">
            <a:spAutoFit/>
          </a:bodyPr>
          <a:lstStyle/>
          <a:p>
            <a:pPr algn="l"/>
            <a:r>
              <a:rPr lang="en-US" sz="5400" b="1" dirty="0">
                <a:solidFill>
                  <a:srgbClr val="C81919"/>
                </a:solidFill>
                <a:latin typeface="TT Hoves Bold"/>
                <a:ea typeface="TT Hoves Bold"/>
                <a:cs typeface="TT Hoves Bold"/>
                <a:sym typeface="TT Hoves Bold"/>
              </a:rPr>
              <a:t>A walk through the</a:t>
            </a:r>
          </a:p>
          <a:p>
            <a:pPr algn="l"/>
            <a:r>
              <a:rPr lang="en-US" sz="8499" b="1" dirty="0">
                <a:solidFill>
                  <a:srgbClr val="C81919"/>
                </a:solidFill>
                <a:latin typeface="TT Hoves Bold"/>
                <a:ea typeface="TT Hoves Bold"/>
                <a:cs typeface="TT Hoves Bold"/>
                <a:sym typeface="TT Hoves Bold"/>
              </a:rPr>
              <a:t>Ethics Review Process</a:t>
            </a:r>
          </a:p>
        </p:txBody>
      </p:sp>
      <p:pic>
        <p:nvPicPr>
          <p:cNvPr id="25" name="Picture 24">
            <a:extLst>
              <a:ext uri="{FF2B5EF4-FFF2-40B4-BE49-F238E27FC236}">
                <a16:creationId xmlns:a16="http://schemas.microsoft.com/office/drawing/2014/main" id="{6E326DE1-BE66-DF4C-5D3E-0B163C89476E}"/>
              </a:ext>
            </a:extLst>
          </p:cNvPr>
          <p:cNvPicPr>
            <a:picLocks noChangeAspect="1"/>
          </p:cNvPicPr>
          <p:nvPr/>
        </p:nvPicPr>
        <p:blipFill>
          <a:blip r:embed="rId6"/>
          <a:stretch>
            <a:fillRect/>
          </a:stretch>
        </p:blipFill>
        <p:spPr>
          <a:xfrm>
            <a:off x="10522556" y="4817786"/>
            <a:ext cx="729128" cy="729128"/>
          </a:xfrm>
          <a:prstGeom prst="rect">
            <a:avLst/>
          </a:prstGeom>
        </p:spPr>
      </p:pic>
      <p:pic>
        <p:nvPicPr>
          <p:cNvPr id="27" name="Picture 26">
            <a:extLst>
              <a:ext uri="{FF2B5EF4-FFF2-40B4-BE49-F238E27FC236}">
                <a16:creationId xmlns:a16="http://schemas.microsoft.com/office/drawing/2014/main" id="{5B3D099B-2BE6-2748-DC2C-745446319E3C}"/>
              </a:ext>
            </a:extLst>
          </p:cNvPr>
          <p:cNvPicPr>
            <a:picLocks noChangeAspect="1"/>
          </p:cNvPicPr>
          <p:nvPr/>
        </p:nvPicPr>
        <p:blipFill>
          <a:blip r:embed="rId7"/>
          <a:stretch>
            <a:fillRect/>
          </a:stretch>
        </p:blipFill>
        <p:spPr>
          <a:xfrm>
            <a:off x="9625427" y="8572247"/>
            <a:ext cx="1019477" cy="1019477"/>
          </a:xfrm>
          <a:prstGeom prst="rect">
            <a:avLst/>
          </a:prstGeom>
        </p:spPr>
      </p:pic>
      <p:pic>
        <p:nvPicPr>
          <p:cNvPr id="28" name="Picture 27">
            <a:extLst>
              <a:ext uri="{FF2B5EF4-FFF2-40B4-BE49-F238E27FC236}">
                <a16:creationId xmlns:a16="http://schemas.microsoft.com/office/drawing/2014/main" id="{C8CCDF81-4F3E-5E79-C42C-393087B95619}"/>
              </a:ext>
            </a:extLst>
          </p:cNvPr>
          <p:cNvPicPr>
            <a:picLocks noChangeAspect="1"/>
          </p:cNvPicPr>
          <p:nvPr/>
        </p:nvPicPr>
        <p:blipFill>
          <a:blip r:embed="rId8"/>
          <a:stretch>
            <a:fillRect/>
          </a:stretch>
        </p:blipFill>
        <p:spPr>
          <a:xfrm>
            <a:off x="9584661" y="6205003"/>
            <a:ext cx="1025607" cy="1025607"/>
          </a:xfrm>
          <a:prstGeom prst="rect">
            <a:avLst/>
          </a:prstGeom>
        </p:spPr>
      </p:pic>
      <p:sp>
        <p:nvSpPr>
          <p:cNvPr id="29" name="TextBox 28">
            <a:extLst>
              <a:ext uri="{FF2B5EF4-FFF2-40B4-BE49-F238E27FC236}">
                <a16:creationId xmlns:a16="http://schemas.microsoft.com/office/drawing/2014/main" id="{C63B602E-EFF5-C89D-264E-6B61442B7D9F}"/>
              </a:ext>
            </a:extLst>
          </p:cNvPr>
          <p:cNvSpPr txBox="1"/>
          <p:nvPr/>
        </p:nvSpPr>
        <p:spPr>
          <a:xfrm>
            <a:off x="10769603" y="4017177"/>
            <a:ext cx="6491714" cy="523220"/>
          </a:xfrm>
          <a:prstGeom prst="rect">
            <a:avLst/>
          </a:prstGeom>
          <a:noFill/>
        </p:spPr>
        <p:txBody>
          <a:bodyPr wrap="none" rtlCol="0">
            <a:spAutoFit/>
          </a:bodyPr>
          <a:lstStyle/>
          <a:p>
            <a:r>
              <a:rPr lang="en-NL" sz="2800" b="1" dirty="0"/>
              <a:t>Create your DMP (data management plan)</a:t>
            </a:r>
          </a:p>
        </p:txBody>
      </p:sp>
      <p:sp>
        <p:nvSpPr>
          <p:cNvPr id="30" name="TextBox 29">
            <a:extLst>
              <a:ext uri="{FF2B5EF4-FFF2-40B4-BE49-F238E27FC236}">
                <a16:creationId xmlns:a16="http://schemas.microsoft.com/office/drawing/2014/main" id="{BF9DD12B-FBD5-AB19-18F1-FB967B11C863}"/>
              </a:ext>
            </a:extLst>
          </p:cNvPr>
          <p:cNvSpPr txBox="1"/>
          <p:nvPr/>
        </p:nvSpPr>
        <p:spPr>
          <a:xfrm>
            <a:off x="11388420" y="4828407"/>
            <a:ext cx="3629776" cy="707886"/>
          </a:xfrm>
          <a:prstGeom prst="rect">
            <a:avLst/>
          </a:prstGeom>
          <a:noFill/>
        </p:spPr>
        <p:txBody>
          <a:bodyPr wrap="none" rtlCol="0">
            <a:spAutoFit/>
          </a:bodyPr>
          <a:lstStyle/>
          <a:p>
            <a:r>
              <a:rPr lang="en-NL" sz="2000" b="1" dirty="0"/>
              <a:t>Data stewards reviews for</a:t>
            </a:r>
          </a:p>
          <a:p>
            <a:r>
              <a:rPr lang="en-NL" sz="2000" b="1" dirty="0"/>
              <a:t>RDM, privacy, &amp; ethical red flags</a:t>
            </a:r>
          </a:p>
        </p:txBody>
      </p:sp>
      <p:sp>
        <p:nvSpPr>
          <p:cNvPr id="31" name="TextBox 30">
            <a:extLst>
              <a:ext uri="{FF2B5EF4-FFF2-40B4-BE49-F238E27FC236}">
                <a16:creationId xmlns:a16="http://schemas.microsoft.com/office/drawing/2014/main" id="{08A58190-4DB2-6AA3-B4C5-3A31075370F6}"/>
              </a:ext>
            </a:extLst>
          </p:cNvPr>
          <p:cNvSpPr txBox="1"/>
          <p:nvPr/>
        </p:nvSpPr>
        <p:spPr>
          <a:xfrm>
            <a:off x="10769547" y="6312315"/>
            <a:ext cx="3840410" cy="523220"/>
          </a:xfrm>
          <a:prstGeom prst="rect">
            <a:avLst/>
          </a:prstGeom>
          <a:noFill/>
        </p:spPr>
        <p:txBody>
          <a:bodyPr wrap="none" rtlCol="0">
            <a:spAutoFit/>
          </a:bodyPr>
          <a:lstStyle/>
          <a:p>
            <a:r>
              <a:rPr lang="en-NL" sz="2800" b="1" dirty="0"/>
              <a:t>Prepare ERB application </a:t>
            </a:r>
          </a:p>
        </p:txBody>
      </p:sp>
      <p:pic>
        <p:nvPicPr>
          <p:cNvPr id="32" name="Picture 31">
            <a:extLst>
              <a:ext uri="{FF2B5EF4-FFF2-40B4-BE49-F238E27FC236}">
                <a16:creationId xmlns:a16="http://schemas.microsoft.com/office/drawing/2014/main" id="{1722DF91-19CE-DBB1-3EA4-46A547B2162A}"/>
              </a:ext>
            </a:extLst>
          </p:cNvPr>
          <p:cNvPicPr>
            <a:picLocks noChangeAspect="1"/>
          </p:cNvPicPr>
          <p:nvPr/>
        </p:nvPicPr>
        <p:blipFill>
          <a:blip r:embed="rId9"/>
          <a:stretch>
            <a:fillRect/>
          </a:stretch>
        </p:blipFill>
        <p:spPr>
          <a:xfrm>
            <a:off x="10522556" y="7258627"/>
            <a:ext cx="729128" cy="729128"/>
          </a:xfrm>
          <a:prstGeom prst="rect">
            <a:avLst/>
          </a:prstGeom>
        </p:spPr>
      </p:pic>
      <p:sp>
        <p:nvSpPr>
          <p:cNvPr id="33" name="TextBox 32">
            <a:extLst>
              <a:ext uri="{FF2B5EF4-FFF2-40B4-BE49-F238E27FC236}">
                <a16:creationId xmlns:a16="http://schemas.microsoft.com/office/drawing/2014/main" id="{ADB2539B-A61A-F444-E75E-D1D9DD2B4751}"/>
              </a:ext>
            </a:extLst>
          </p:cNvPr>
          <p:cNvSpPr txBox="1"/>
          <p:nvPr/>
        </p:nvSpPr>
        <p:spPr>
          <a:xfrm>
            <a:off x="11388420" y="7230610"/>
            <a:ext cx="4331057" cy="707886"/>
          </a:xfrm>
          <a:prstGeom prst="rect">
            <a:avLst/>
          </a:prstGeom>
          <a:noFill/>
        </p:spPr>
        <p:txBody>
          <a:bodyPr wrap="none" rtlCol="0">
            <a:spAutoFit/>
          </a:bodyPr>
          <a:lstStyle/>
          <a:p>
            <a:r>
              <a:rPr lang="en-NL" sz="2000" b="1" dirty="0"/>
              <a:t>Attach all relevant research documents</a:t>
            </a:r>
          </a:p>
          <a:p>
            <a:r>
              <a:rPr lang="en-NL" sz="2000" b="1" dirty="0"/>
              <a:t>(ICF, protocol, sample stimulus)</a:t>
            </a:r>
          </a:p>
        </p:txBody>
      </p:sp>
      <p:sp>
        <p:nvSpPr>
          <p:cNvPr id="35" name="TextBox 34">
            <a:extLst>
              <a:ext uri="{FF2B5EF4-FFF2-40B4-BE49-F238E27FC236}">
                <a16:creationId xmlns:a16="http://schemas.microsoft.com/office/drawing/2014/main" id="{D3E71595-986A-7539-C9CC-1738E33CD5B2}"/>
              </a:ext>
            </a:extLst>
          </p:cNvPr>
          <p:cNvSpPr txBox="1"/>
          <p:nvPr/>
        </p:nvSpPr>
        <p:spPr>
          <a:xfrm>
            <a:off x="10742751" y="8875190"/>
            <a:ext cx="3788281" cy="523220"/>
          </a:xfrm>
          <a:prstGeom prst="rect">
            <a:avLst/>
          </a:prstGeom>
          <a:noFill/>
        </p:spPr>
        <p:txBody>
          <a:bodyPr wrap="none" rtlCol="0">
            <a:spAutoFit/>
          </a:bodyPr>
          <a:lstStyle/>
          <a:p>
            <a:r>
              <a:rPr lang="en-NL" sz="2800" b="1" dirty="0"/>
              <a:t>Ethics review &amp; decision</a:t>
            </a:r>
          </a:p>
        </p:txBody>
      </p:sp>
    </p:spTree>
    <p:extLst>
      <p:ext uri="{BB962C8B-B14F-4D97-AF65-F5344CB8AC3E}">
        <p14:creationId xmlns:p14="http://schemas.microsoft.com/office/powerpoint/2010/main" val="266304373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linds(horizontal)">
                                      <p:cBhvr>
                                        <p:cTn id="22" dur="500"/>
                                        <p:tgtEl>
                                          <p:spTgt spid="21"/>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blinds(horizontal)">
                                      <p:cBhvr>
                                        <p:cTn id="25" dur="500"/>
                                        <p:tgtEl>
                                          <p:spTgt spid="29"/>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blinds(horizontal)">
                                      <p:cBhvr>
                                        <p:cTn id="28" dur="500"/>
                                        <p:tgtEl>
                                          <p:spTgt spid="30"/>
                                        </p:tgtEl>
                                      </p:cBhvr>
                                    </p:animEffect>
                                  </p:childTnLst>
                                </p:cTn>
                              </p:par>
                              <p:par>
                                <p:cTn id="29" presetID="3" presetClass="entr" presetSubtype="10"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blinds(horizontal)">
                                      <p:cBhvr>
                                        <p:cTn id="31" dur="500"/>
                                        <p:tgtEl>
                                          <p:spTgt spid="25"/>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blinds(horizontal)">
                                      <p:cBhvr>
                                        <p:cTn id="36" dur="500"/>
                                        <p:tgtEl>
                                          <p:spTgt spid="28"/>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blinds(horizontal)">
                                      <p:cBhvr>
                                        <p:cTn id="39" dur="500"/>
                                        <p:tgtEl>
                                          <p:spTgt spid="31"/>
                                        </p:tgtEl>
                                      </p:cBhvr>
                                    </p:animEffect>
                                  </p:childTnLst>
                                </p:cTn>
                              </p:par>
                              <p:par>
                                <p:cTn id="40" presetID="3" presetClass="entr" presetSubtype="10" fill="hold"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blinds(horizontal)">
                                      <p:cBhvr>
                                        <p:cTn id="42" dur="500"/>
                                        <p:tgtEl>
                                          <p:spTgt spid="32"/>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blinds(horizontal)">
                                      <p:cBhvr>
                                        <p:cTn id="45" dur="500"/>
                                        <p:tgtEl>
                                          <p:spTgt spid="33"/>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nodeType="click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blinds(horizontal)">
                                      <p:cBhvr>
                                        <p:cTn id="50" dur="500"/>
                                        <p:tgtEl>
                                          <p:spTgt spid="27"/>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blinds(horizontal)">
                                      <p:cBhvr>
                                        <p:cTn id="5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20" grpId="0"/>
      <p:bldP spid="29" grpId="0"/>
      <p:bldP spid="30" grpId="0"/>
      <p:bldP spid="31" grpId="0"/>
      <p:bldP spid="33" grpId="0"/>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1CDAF7-949F-C109-D0B2-17FD9ECBC309}"/>
            </a:ext>
          </a:extLst>
        </p:cNvPr>
        <p:cNvGrpSpPr/>
        <p:nvPr/>
      </p:nvGrpSpPr>
      <p:grpSpPr>
        <a:xfrm>
          <a:off x="0" y="0"/>
          <a:ext cx="0" cy="0"/>
          <a:chOff x="0" y="0"/>
          <a:chExt cx="0" cy="0"/>
        </a:xfrm>
      </p:grpSpPr>
      <p:sp>
        <p:nvSpPr>
          <p:cNvPr id="13" name="Titel 12">
            <a:extLst>
              <a:ext uri="{FF2B5EF4-FFF2-40B4-BE49-F238E27FC236}">
                <a16:creationId xmlns:a16="http://schemas.microsoft.com/office/drawing/2014/main" id="{7CBC349B-851A-83D7-95DA-79F977125102}"/>
              </a:ext>
            </a:extLst>
          </p:cNvPr>
          <p:cNvSpPr>
            <a:spLocks noGrp="1"/>
          </p:cNvSpPr>
          <p:nvPr>
            <p:ph type="title"/>
          </p:nvPr>
        </p:nvSpPr>
        <p:spPr>
          <a:xfrm>
            <a:off x="11384786" y="4751224"/>
            <a:ext cx="8046214" cy="1078076"/>
          </a:xfrm>
        </p:spPr>
        <p:txBody>
          <a:bodyPr>
            <a:normAutofit fontScale="90000"/>
          </a:bodyPr>
          <a:lstStyle/>
          <a:p>
            <a:pPr algn="ctr"/>
            <a:r>
              <a:rPr lang="en-GB" dirty="0"/>
              <a:t>Checklist for a</a:t>
            </a:r>
            <a:br>
              <a:rPr lang="en-GB" dirty="0"/>
            </a:br>
            <a:r>
              <a:rPr lang="en-GB" sz="5800" i="1" u="sng" dirty="0">
                <a:solidFill>
                  <a:srgbClr val="FF1B1D"/>
                </a:solidFill>
              </a:rPr>
              <a:t>Minimal Risk Study</a:t>
            </a:r>
          </a:p>
        </p:txBody>
      </p:sp>
      <p:sp>
        <p:nvSpPr>
          <p:cNvPr id="2" name="Process 1">
            <a:extLst>
              <a:ext uri="{FF2B5EF4-FFF2-40B4-BE49-F238E27FC236}">
                <a16:creationId xmlns:a16="http://schemas.microsoft.com/office/drawing/2014/main" id="{16BACE05-0357-ACCD-3CA3-92EE1BE7883F}"/>
              </a:ext>
            </a:extLst>
          </p:cNvPr>
          <p:cNvSpPr/>
          <p:nvPr/>
        </p:nvSpPr>
        <p:spPr>
          <a:xfrm>
            <a:off x="631954" y="6096751"/>
            <a:ext cx="5549070" cy="1163782"/>
          </a:xfrm>
          <a:prstGeom prst="flowChart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NL" sz="3600" dirty="0"/>
              <a:t>Not burdensome</a:t>
            </a:r>
          </a:p>
        </p:txBody>
      </p:sp>
      <p:sp>
        <p:nvSpPr>
          <p:cNvPr id="3" name="Process 2">
            <a:extLst>
              <a:ext uri="{FF2B5EF4-FFF2-40B4-BE49-F238E27FC236}">
                <a16:creationId xmlns:a16="http://schemas.microsoft.com/office/drawing/2014/main" id="{55BAE7FA-7D09-2881-FA35-2CBE1A112177}"/>
              </a:ext>
            </a:extLst>
          </p:cNvPr>
          <p:cNvSpPr/>
          <p:nvPr/>
        </p:nvSpPr>
        <p:spPr>
          <a:xfrm>
            <a:off x="631954" y="7784089"/>
            <a:ext cx="5549070" cy="1163782"/>
          </a:xfrm>
          <a:prstGeom prst="flowChart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NL" sz="3600" dirty="0"/>
              <a:t>No harm or discomfort</a:t>
            </a:r>
          </a:p>
        </p:txBody>
      </p:sp>
      <p:sp>
        <p:nvSpPr>
          <p:cNvPr id="4" name="Process 3">
            <a:extLst>
              <a:ext uri="{FF2B5EF4-FFF2-40B4-BE49-F238E27FC236}">
                <a16:creationId xmlns:a16="http://schemas.microsoft.com/office/drawing/2014/main" id="{0711A13B-0027-60B0-E95A-4E56B89C90B0}"/>
              </a:ext>
            </a:extLst>
          </p:cNvPr>
          <p:cNvSpPr/>
          <p:nvPr/>
        </p:nvSpPr>
        <p:spPr>
          <a:xfrm>
            <a:off x="631954" y="4419025"/>
            <a:ext cx="5549070" cy="1163782"/>
          </a:xfrm>
          <a:prstGeom prst="flowChart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NL" sz="3600" dirty="0"/>
              <a:t>Anonymous or only regular data</a:t>
            </a:r>
          </a:p>
        </p:txBody>
      </p:sp>
      <p:sp>
        <p:nvSpPr>
          <p:cNvPr id="8" name="Process 7">
            <a:extLst>
              <a:ext uri="{FF2B5EF4-FFF2-40B4-BE49-F238E27FC236}">
                <a16:creationId xmlns:a16="http://schemas.microsoft.com/office/drawing/2014/main" id="{B14C4392-461B-A1F7-FA8C-0159C4CDF87A}"/>
              </a:ext>
            </a:extLst>
          </p:cNvPr>
          <p:cNvSpPr/>
          <p:nvPr/>
        </p:nvSpPr>
        <p:spPr>
          <a:xfrm>
            <a:off x="631954" y="2759765"/>
            <a:ext cx="5549070" cy="1163782"/>
          </a:xfrm>
          <a:prstGeom prst="flowChart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NL" sz="3600" dirty="0"/>
              <a:t>Voluntary</a:t>
            </a:r>
          </a:p>
          <a:p>
            <a:pPr algn="ctr"/>
            <a:r>
              <a:rPr lang="en-NL" sz="3600" dirty="0"/>
              <a:t>(no pressure or coercion)</a:t>
            </a:r>
          </a:p>
        </p:txBody>
      </p:sp>
      <p:sp>
        <p:nvSpPr>
          <p:cNvPr id="9" name="Process 8">
            <a:extLst>
              <a:ext uri="{FF2B5EF4-FFF2-40B4-BE49-F238E27FC236}">
                <a16:creationId xmlns:a16="http://schemas.microsoft.com/office/drawing/2014/main" id="{FF5BD54B-ECA5-90E9-EA0E-FDEEA23D5C31}"/>
              </a:ext>
            </a:extLst>
          </p:cNvPr>
          <p:cNvSpPr/>
          <p:nvPr/>
        </p:nvSpPr>
        <p:spPr>
          <a:xfrm>
            <a:off x="7192189" y="2733249"/>
            <a:ext cx="5549070" cy="1163782"/>
          </a:xfrm>
          <a:prstGeom prst="flowChart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NL" sz="3600" dirty="0"/>
              <a:t>Covert observation only in public space</a:t>
            </a:r>
          </a:p>
        </p:txBody>
      </p:sp>
      <p:sp>
        <p:nvSpPr>
          <p:cNvPr id="11" name="Process 10">
            <a:extLst>
              <a:ext uri="{FF2B5EF4-FFF2-40B4-BE49-F238E27FC236}">
                <a16:creationId xmlns:a16="http://schemas.microsoft.com/office/drawing/2014/main" id="{45B98672-DABC-74EB-7E35-C2F7D0862DF1}"/>
              </a:ext>
            </a:extLst>
          </p:cNvPr>
          <p:cNvSpPr/>
          <p:nvPr/>
        </p:nvSpPr>
        <p:spPr>
          <a:xfrm>
            <a:off x="7192189" y="4419027"/>
            <a:ext cx="5549070" cy="1163782"/>
          </a:xfrm>
          <a:prstGeom prst="flowChart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t>No sensitive topics</a:t>
            </a:r>
            <a:endParaRPr lang="en-NL" sz="3600" dirty="0"/>
          </a:p>
        </p:txBody>
      </p:sp>
      <p:sp>
        <p:nvSpPr>
          <p:cNvPr id="14" name="Process 13">
            <a:extLst>
              <a:ext uri="{FF2B5EF4-FFF2-40B4-BE49-F238E27FC236}">
                <a16:creationId xmlns:a16="http://schemas.microsoft.com/office/drawing/2014/main" id="{4455754E-589C-C474-F628-64B4CCE9AA65}"/>
              </a:ext>
            </a:extLst>
          </p:cNvPr>
          <p:cNvSpPr/>
          <p:nvPr/>
        </p:nvSpPr>
        <p:spPr>
          <a:xfrm>
            <a:off x="7192189" y="6106841"/>
            <a:ext cx="5549070" cy="1163782"/>
          </a:xfrm>
          <a:prstGeom prst="flowChart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NL" sz="3600" dirty="0"/>
              <a:t>Non-invasive procedure</a:t>
            </a:r>
          </a:p>
        </p:txBody>
      </p:sp>
      <p:sp>
        <p:nvSpPr>
          <p:cNvPr id="16" name="Process 15">
            <a:extLst>
              <a:ext uri="{FF2B5EF4-FFF2-40B4-BE49-F238E27FC236}">
                <a16:creationId xmlns:a16="http://schemas.microsoft.com/office/drawing/2014/main" id="{19CF9070-8F83-D795-AAE4-7CE2A167E0AD}"/>
              </a:ext>
            </a:extLst>
          </p:cNvPr>
          <p:cNvSpPr/>
          <p:nvPr/>
        </p:nvSpPr>
        <p:spPr>
          <a:xfrm>
            <a:off x="7192189" y="7781151"/>
            <a:ext cx="5549070" cy="1163782"/>
          </a:xfrm>
          <a:prstGeom prst="flowChart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NL" sz="3600" dirty="0"/>
              <a:t>CE/non-CE certified device for un/intended with 18V</a:t>
            </a:r>
          </a:p>
        </p:txBody>
      </p:sp>
      <p:sp>
        <p:nvSpPr>
          <p:cNvPr id="17" name="Process 16">
            <a:extLst>
              <a:ext uri="{FF2B5EF4-FFF2-40B4-BE49-F238E27FC236}">
                <a16:creationId xmlns:a16="http://schemas.microsoft.com/office/drawing/2014/main" id="{D5DD3A50-B62D-9391-6305-64BD8567DB69}"/>
              </a:ext>
            </a:extLst>
          </p:cNvPr>
          <p:cNvSpPr/>
          <p:nvPr/>
        </p:nvSpPr>
        <p:spPr>
          <a:xfrm>
            <a:off x="631954" y="1100505"/>
            <a:ext cx="5549070" cy="1163782"/>
          </a:xfrm>
          <a:prstGeom prst="flowChart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NL" sz="3600" dirty="0"/>
              <a:t>Healthy adults</a:t>
            </a:r>
          </a:p>
          <a:p>
            <a:pPr algn="ctr"/>
            <a:r>
              <a:rPr lang="en-NL" sz="3600" dirty="0"/>
              <a:t>(non-medical research)</a:t>
            </a:r>
          </a:p>
        </p:txBody>
      </p:sp>
      <p:sp>
        <p:nvSpPr>
          <p:cNvPr id="18" name="Process 17">
            <a:extLst>
              <a:ext uri="{FF2B5EF4-FFF2-40B4-BE49-F238E27FC236}">
                <a16:creationId xmlns:a16="http://schemas.microsoft.com/office/drawing/2014/main" id="{04F48245-E42D-4275-1610-B74C555E6995}"/>
              </a:ext>
            </a:extLst>
          </p:cNvPr>
          <p:cNvSpPr/>
          <p:nvPr/>
        </p:nvSpPr>
        <p:spPr>
          <a:xfrm>
            <a:off x="7192189" y="1073989"/>
            <a:ext cx="5549070" cy="1163782"/>
          </a:xfrm>
          <a:prstGeom prst="flowChart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NL" sz="3600" dirty="0"/>
              <a:t>No compensation</a:t>
            </a:r>
          </a:p>
        </p:txBody>
      </p:sp>
      <p:pic>
        <p:nvPicPr>
          <p:cNvPr id="19" name="Picture 18">
            <a:extLst>
              <a:ext uri="{FF2B5EF4-FFF2-40B4-BE49-F238E27FC236}">
                <a16:creationId xmlns:a16="http://schemas.microsoft.com/office/drawing/2014/main" id="{B04FD9AF-430B-52F6-5FB1-64A274B56E85}"/>
              </a:ext>
            </a:extLst>
          </p:cNvPr>
          <p:cNvPicPr>
            <a:picLocks noChangeAspect="1"/>
          </p:cNvPicPr>
          <p:nvPr/>
        </p:nvPicPr>
        <p:blipFill>
          <a:blip r:embed="rId3"/>
          <a:stretch>
            <a:fillRect/>
          </a:stretch>
        </p:blipFill>
        <p:spPr>
          <a:xfrm>
            <a:off x="14491967" y="2774740"/>
            <a:ext cx="1831852" cy="1831852"/>
          </a:xfrm>
          <a:prstGeom prst="rect">
            <a:avLst/>
          </a:prstGeom>
        </p:spPr>
      </p:pic>
      <p:grpSp>
        <p:nvGrpSpPr>
          <p:cNvPr id="7" name="Group 6">
            <a:extLst>
              <a:ext uri="{FF2B5EF4-FFF2-40B4-BE49-F238E27FC236}">
                <a16:creationId xmlns:a16="http://schemas.microsoft.com/office/drawing/2014/main" id="{8F3DCB1D-8D38-0EFE-5458-BB6F43D9F1BF}"/>
              </a:ext>
            </a:extLst>
          </p:cNvPr>
          <p:cNvGrpSpPr/>
          <p:nvPr/>
        </p:nvGrpSpPr>
        <p:grpSpPr>
          <a:xfrm rot="-10800000">
            <a:off x="14447117" y="-331087"/>
            <a:ext cx="7681766" cy="3540443"/>
            <a:chOff x="0" y="0"/>
            <a:chExt cx="406400" cy="187305"/>
          </a:xfrm>
        </p:grpSpPr>
        <p:sp>
          <p:nvSpPr>
            <p:cNvPr id="10" name="Freeform 7">
              <a:extLst>
                <a:ext uri="{FF2B5EF4-FFF2-40B4-BE49-F238E27FC236}">
                  <a16:creationId xmlns:a16="http://schemas.microsoft.com/office/drawing/2014/main" id="{2A5F8225-5BB4-9D70-B17B-2BAF0EC47ACF}"/>
                </a:ext>
              </a:extLst>
            </p:cNvPr>
            <p:cNvSpPr/>
            <p:nvPr/>
          </p:nvSpPr>
          <p:spPr>
            <a:xfrm>
              <a:off x="0" y="0"/>
              <a:ext cx="406400" cy="187305"/>
            </a:xfrm>
            <a:custGeom>
              <a:avLst/>
              <a:gdLst/>
              <a:ahLst/>
              <a:cxnLst/>
              <a:rect l="l" t="t" r="r" b="b"/>
              <a:pathLst>
                <a:path w="406400" h="187305">
                  <a:moveTo>
                    <a:pt x="203200" y="0"/>
                  </a:moveTo>
                  <a:lnTo>
                    <a:pt x="203200" y="0"/>
                  </a:lnTo>
                  <a:lnTo>
                    <a:pt x="406400" y="187305"/>
                  </a:lnTo>
                  <a:lnTo>
                    <a:pt x="0" y="187305"/>
                  </a:lnTo>
                  <a:lnTo>
                    <a:pt x="203200" y="0"/>
                  </a:lnTo>
                  <a:close/>
                </a:path>
              </a:pathLst>
            </a:custGeom>
            <a:solidFill>
              <a:srgbClr val="C81919">
                <a:alpha val="80000"/>
              </a:srgbClr>
            </a:solidFill>
          </p:spPr>
          <p:txBody>
            <a:bodyPr/>
            <a:lstStyle/>
            <a:p>
              <a:endParaRPr lang="en-US"/>
            </a:p>
          </p:txBody>
        </p:sp>
        <p:sp>
          <p:nvSpPr>
            <p:cNvPr id="12" name="TextBox 8">
              <a:extLst>
                <a:ext uri="{FF2B5EF4-FFF2-40B4-BE49-F238E27FC236}">
                  <a16:creationId xmlns:a16="http://schemas.microsoft.com/office/drawing/2014/main" id="{8E63DBC8-924C-58BB-B06A-4B5D79D5E979}"/>
                </a:ext>
              </a:extLst>
            </p:cNvPr>
            <p:cNvSpPr txBox="1"/>
            <p:nvPr/>
          </p:nvSpPr>
          <p:spPr>
            <a:xfrm>
              <a:off x="127000" y="-38100"/>
              <a:ext cx="152400" cy="225405"/>
            </a:xfrm>
            <a:prstGeom prst="rect">
              <a:avLst/>
            </a:prstGeom>
          </p:spPr>
          <p:txBody>
            <a:bodyPr lIns="50800" tIns="50800" rIns="50800" bIns="50800" rtlCol="0" anchor="ctr"/>
            <a:lstStyle/>
            <a:p>
              <a:pPr algn="ctr">
                <a:lnSpc>
                  <a:spcPts val="2100"/>
                </a:lnSpc>
              </a:pPr>
              <a:endParaRPr/>
            </a:p>
          </p:txBody>
        </p:sp>
      </p:grpSp>
      <p:sp>
        <p:nvSpPr>
          <p:cNvPr id="15" name="Freeform 16">
            <a:extLst>
              <a:ext uri="{FF2B5EF4-FFF2-40B4-BE49-F238E27FC236}">
                <a16:creationId xmlns:a16="http://schemas.microsoft.com/office/drawing/2014/main" id="{33D6A779-0992-B069-22FA-2C2824A807E1}"/>
              </a:ext>
            </a:extLst>
          </p:cNvPr>
          <p:cNvSpPr/>
          <p:nvPr/>
        </p:nvSpPr>
        <p:spPr>
          <a:xfrm>
            <a:off x="1028700" y="9226734"/>
            <a:ext cx="2001124" cy="545916"/>
          </a:xfrm>
          <a:custGeom>
            <a:avLst/>
            <a:gdLst/>
            <a:ahLst/>
            <a:cxnLst/>
            <a:rect l="l" t="t" r="r" b="b"/>
            <a:pathLst>
              <a:path w="2001124" h="545916">
                <a:moveTo>
                  <a:pt x="0" y="0"/>
                </a:moveTo>
                <a:lnTo>
                  <a:pt x="2001124" y="0"/>
                </a:lnTo>
                <a:lnTo>
                  <a:pt x="2001124" y="545916"/>
                </a:lnTo>
                <a:lnTo>
                  <a:pt x="0" y="545916"/>
                </a:lnTo>
                <a:lnTo>
                  <a:pt x="0" y="0"/>
                </a:lnTo>
                <a:close/>
              </a:path>
            </a:pathLst>
          </a:custGeom>
          <a:blipFill>
            <a:blip r:embed="rId4"/>
            <a:stretch>
              <a:fillRect/>
            </a:stretch>
          </a:blipFill>
        </p:spPr>
        <p:txBody>
          <a:bodyPr/>
          <a:lstStyle/>
          <a:p>
            <a:endParaRPr lang="en-US"/>
          </a:p>
        </p:txBody>
      </p:sp>
      <p:grpSp>
        <p:nvGrpSpPr>
          <p:cNvPr id="21" name="Group 21">
            <a:extLst>
              <a:ext uri="{FF2B5EF4-FFF2-40B4-BE49-F238E27FC236}">
                <a16:creationId xmlns:a16="http://schemas.microsoft.com/office/drawing/2014/main" id="{B2F6B161-EAD8-4D9A-A445-C2F74D9473F0}"/>
              </a:ext>
            </a:extLst>
          </p:cNvPr>
          <p:cNvGrpSpPr/>
          <p:nvPr/>
        </p:nvGrpSpPr>
        <p:grpSpPr>
          <a:xfrm>
            <a:off x="13814230" y="8958262"/>
            <a:ext cx="6103398" cy="1628775"/>
            <a:chOff x="0" y="0"/>
            <a:chExt cx="1111305" cy="296567"/>
          </a:xfrm>
        </p:grpSpPr>
        <p:sp>
          <p:nvSpPr>
            <p:cNvPr id="23" name="Freeform 22">
              <a:extLst>
                <a:ext uri="{FF2B5EF4-FFF2-40B4-BE49-F238E27FC236}">
                  <a16:creationId xmlns:a16="http://schemas.microsoft.com/office/drawing/2014/main" id="{3E2AE06F-AC2E-D800-42F2-575B74CC4A94}"/>
                </a:ext>
              </a:extLst>
            </p:cNvPr>
            <p:cNvSpPr/>
            <p:nvPr/>
          </p:nvSpPr>
          <p:spPr>
            <a:xfrm>
              <a:off x="0" y="0"/>
              <a:ext cx="1111305" cy="296567"/>
            </a:xfrm>
            <a:custGeom>
              <a:avLst/>
              <a:gdLst/>
              <a:ahLst/>
              <a:cxnLst/>
              <a:rect l="l" t="t" r="r" b="b"/>
              <a:pathLst>
                <a:path w="1111305" h="296567">
                  <a:moveTo>
                    <a:pt x="203200" y="0"/>
                  </a:moveTo>
                  <a:lnTo>
                    <a:pt x="908105" y="0"/>
                  </a:lnTo>
                  <a:lnTo>
                    <a:pt x="1111305" y="296567"/>
                  </a:lnTo>
                  <a:lnTo>
                    <a:pt x="0" y="296567"/>
                  </a:lnTo>
                  <a:lnTo>
                    <a:pt x="203200" y="0"/>
                  </a:lnTo>
                  <a:close/>
                </a:path>
              </a:pathLst>
            </a:custGeom>
            <a:solidFill>
              <a:srgbClr val="C81919"/>
            </a:solidFill>
          </p:spPr>
          <p:txBody>
            <a:bodyPr/>
            <a:lstStyle/>
            <a:p>
              <a:endParaRPr lang="en-US"/>
            </a:p>
          </p:txBody>
        </p:sp>
        <p:sp>
          <p:nvSpPr>
            <p:cNvPr id="24" name="TextBox 23">
              <a:extLst>
                <a:ext uri="{FF2B5EF4-FFF2-40B4-BE49-F238E27FC236}">
                  <a16:creationId xmlns:a16="http://schemas.microsoft.com/office/drawing/2014/main" id="{08630C9B-7FA9-220F-13F6-0DDEB6232E86}"/>
                </a:ext>
              </a:extLst>
            </p:cNvPr>
            <p:cNvSpPr txBox="1"/>
            <p:nvPr/>
          </p:nvSpPr>
          <p:spPr>
            <a:xfrm>
              <a:off x="127000" y="-38100"/>
              <a:ext cx="857305" cy="334667"/>
            </a:xfrm>
            <a:prstGeom prst="rect">
              <a:avLst/>
            </a:prstGeom>
          </p:spPr>
          <p:txBody>
            <a:bodyPr lIns="50800" tIns="50800" rIns="50800" bIns="50800" rtlCol="0" anchor="ctr"/>
            <a:lstStyle/>
            <a:p>
              <a:pPr algn="ctr">
                <a:lnSpc>
                  <a:spcPts val="2100"/>
                </a:lnSpc>
              </a:pPr>
              <a:endParaRPr/>
            </a:p>
          </p:txBody>
        </p:sp>
      </p:grpSp>
      <p:sp>
        <p:nvSpPr>
          <p:cNvPr id="25" name="TextBox 18">
            <a:extLst>
              <a:ext uri="{FF2B5EF4-FFF2-40B4-BE49-F238E27FC236}">
                <a16:creationId xmlns:a16="http://schemas.microsoft.com/office/drawing/2014/main" id="{66839647-EA6A-A269-1902-AE24159411CE}"/>
              </a:ext>
            </a:extLst>
          </p:cNvPr>
          <p:cNvSpPr txBox="1"/>
          <p:nvPr/>
        </p:nvSpPr>
        <p:spPr>
          <a:xfrm>
            <a:off x="15936698" y="9541692"/>
            <a:ext cx="1821942" cy="280718"/>
          </a:xfrm>
          <a:prstGeom prst="rect">
            <a:avLst/>
          </a:prstGeom>
        </p:spPr>
        <p:txBody>
          <a:bodyPr lIns="0" tIns="0" rIns="0" bIns="0" rtlCol="0" anchor="t">
            <a:spAutoFit/>
          </a:bodyPr>
          <a:lstStyle/>
          <a:p>
            <a:pPr algn="l">
              <a:lnSpc>
                <a:spcPts val="2340"/>
              </a:lnSpc>
            </a:pPr>
            <a:r>
              <a:rPr lang="en-US" sz="1800" b="1" dirty="0">
                <a:solidFill>
                  <a:srgbClr val="FFFFFF"/>
                </a:solidFill>
                <a:latin typeface="Helios Bold"/>
                <a:ea typeface="Helios Bold"/>
                <a:cs typeface="Helios Bold"/>
                <a:sym typeface="Helios Bold"/>
              </a:rPr>
              <a:t>Data Bites </a:t>
            </a:r>
            <a:r>
              <a:rPr lang="en-US" b="1" dirty="0">
                <a:solidFill>
                  <a:srgbClr val="FFFFFF"/>
                </a:solidFill>
                <a:latin typeface="Helios Bold"/>
                <a:ea typeface="Helios Bold"/>
                <a:cs typeface="Helios Bold"/>
                <a:sym typeface="Helios Bold"/>
              </a:rPr>
              <a:t>2026</a:t>
            </a:r>
            <a:endParaRPr lang="en-US" dirty="0"/>
          </a:p>
        </p:txBody>
      </p:sp>
    </p:spTree>
    <p:extLst>
      <p:ext uri="{BB962C8B-B14F-4D97-AF65-F5344CB8AC3E}">
        <p14:creationId xmlns:p14="http://schemas.microsoft.com/office/powerpoint/2010/main" val="17130037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ppt_x"/>
                                          </p:val>
                                        </p:tav>
                                        <p:tav tm="100000">
                                          <p:val>
                                            <p:strVal val="#ppt_x"/>
                                          </p:val>
                                        </p:tav>
                                      </p:tavLst>
                                    </p:anim>
                                    <p:anim calcmode="lin" valueType="num">
                                      <p:cBhvr additive="base">
                                        <p:cTn id="42" dur="500" fill="hold"/>
                                        <p:tgtEl>
                                          <p:spTgt spid="14"/>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animBg="1"/>
      <p:bldP spid="9" grpId="0" animBg="1"/>
      <p:bldP spid="11" grpId="0" animBg="1"/>
      <p:bldP spid="14" grpId="0" animBg="1"/>
      <p:bldP spid="16" grpId="0" animBg="1"/>
      <p:bldP spid="17" grpId="0" animBg="1"/>
      <p:bldP spid="1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110EA5-FFC8-F260-4318-E23ABA8F9A17}"/>
            </a:ext>
          </a:extLst>
        </p:cNvPr>
        <p:cNvGrpSpPr/>
        <p:nvPr/>
      </p:nvGrpSpPr>
      <p:grpSpPr>
        <a:xfrm>
          <a:off x="0" y="0"/>
          <a:ext cx="0" cy="0"/>
          <a:chOff x="0" y="0"/>
          <a:chExt cx="0" cy="0"/>
        </a:xfrm>
      </p:grpSpPr>
      <p:grpSp>
        <p:nvGrpSpPr>
          <p:cNvPr id="7" name="Group 6">
            <a:extLst>
              <a:ext uri="{FF2B5EF4-FFF2-40B4-BE49-F238E27FC236}">
                <a16:creationId xmlns:a16="http://schemas.microsoft.com/office/drawing/2014/main" id="{0C4B581B-1910-13DC-8244-9D98EEFF8076}"/>
              </a:ext>
            </a:extLst>
          </p:cNvPr>
          <p:cNvGrpSpPr/>
          <p:nvPr/>
        </p:nvGrpSpPr>
        <p:grpSpPr>
          <a:xfrm rot="-10800000">
            <a:off x="14447117" y="-331087"/>
            <a:ext cx="7681766" cy="3540443"/>
            <a:chOff x="0" y="0"/>
            <a:chExt cx="406400" cy="187305"/>
          </a:xfrm>
        </p:grpSpPr>
        <p:sp>
          <p:nvSpPr>
            <p:cNvPr id="10" name="Freeform 7">
              <a:extLst>
                <a:ext uri="{FF2B5EF4-FFF2-40B4-BE49-F238E27FC236}">
                  <a16:creationId xmlns:a16="http://schemas.microsoft.com/office/drawing/2014/main" id="{4F3CF198-E0F6-A7DF-F248-3FF2938CF961}"/>
                </a:ext>
              </a:extLst>
            </p:cNvPr>
            <p:cNvSpPr/>
            <p:nvPr/>
          </p:nvSpPr>
          <p:spPr>
            <a:xfrm>
              <a:off x="0" y="0"/>
              <a:ext cx="406400" cy="187305"/>
            </a:xfrm>
            <a:custGeom>
              <a:avLst/>
              <a:gdLst/>
              <a:ahLst/>
              <a:cxnLst/>
              <a:rect l="l" t="t" r="r" b="b"/>
              <a:pathLst>
                <a:path w="406400" h="187305">
                  <a:moveTo>
                    <a:pt x="203200" y="0"/>
                  </a:moveTo>
                  <a:lnTo>
                    <a:pt x="203200" y="0"/>
                  </a:lnTo>
                  <a:lnTo>
                    <a:pt x="406400" y="187305"/>
                  </a:lnTo>
                  <a:lnTo>
                    <a:pt x="0" y="187305"/>
                  </a:lnTo>
                  <a:lnTo>
                    <a:pt x="203200" y="0"/>
                  </a:lnTo>
                  <a:close/>
                </a:path>
              </a:pathLst>
            </a:custGeom>
            <a:solidFill>
              <a:srgbClr val="C81919">
                <a:alpha val="80000"/>
              </a:srgbClr>
            </a:solidFill>
          </p:spPr>
          <p:txBody>
            <a:bodyPr/>
            <a:lstStyle/>
            <a:p>
              <a:endParaRPr lang="en-US"/>
            </a:p>
          </p:txBody>
        </p:sp>
        <p:sp>
          <p:nvSpPr>
            <p:cNvPr id="12" name="TextBox 8">
              <a:extLst>
                <a:ext uri="{FF2B5EF4-FFF2-40B4-BE49-F238E27FC236}">
                  <a16:creationId xmlns:a16="http://schemas.microsoft.com/office/drawing/2014/main" id="{4136D0FE-715C-A954-F4A2-772040D30EE0}"/>
                </a:ext>
              </a:extLst>
            </p:cNvPr>
            <p:cNvSpPr txBox="1"/>
            <p:nvPr/>
          </p:nvSpPr>
          <p:spPr>
            <a:xfrm>
              <a:off x="127000" y="-38100"/>
              <a:ext cx="152400" cy="225405"/>
            </a:xfrm>
            <a:prstGeom prst="rect">
              <a:avLst/>
            </a:prstGeom>
          </p:spPr>
          <p:txBody>
            <a:bodyPr lIns="50800" tIns="50800" rIns="50800" bIns="50800" rtlCol="0" anchor="ctr"/>
            <a:lstStyle/>
            <a:p>
              <a:pPr algn="ctr">
                <a:lnSpc>
                  <a:spcPts val="2100"/>
                </a:lnSpc>
              </a:pPr>
              <a:endParaRPr/>
            </a:p>
          </p:txBody>
        </p:sp>
      </p:grpSp>
      <p:sp>
        <p:nvSpPr>
          <p:cNvPr id="15" name="Freeform 16">
            <a:extLst>
              <a:ext uri="{FF2B5EF4-FFF2-40B4-BE49-F238E27FC236}">
                <a16:creationId xmlns:a16="http://schemas.microsoft.com/office/drawing/2014/main" id="{50B5935A-E35C-43FD-FD6E-4BCBF99F1533}"/>
              </a:ext>
            </a:extLst>
          </p:cNvPr>
          <p:cNvSpPr/>
          <p:nvPr/>
        </p:nvSpPr>
        <p:spPr>
          <a:xfrm>
            <a:off x="1028700" y="9226734"/>
            <a:ext cx="2001124" cy="545916"/>
          </a:xfrm>
          <a:custGeom>
            <a:avLst/>
            <a:gdLst/>
            <a:ahLst/>
            <a:cxnLst/>
            <a:rect l="l" t="t" r="r" b="b"/>
            <a:pathLst>
              <a:path w="2001124" h="545916">
                <a:moveTo>
                  <a:pt x="0" y="0"/>
                </a:moveTo>
                <a:lnTo>
                  <a:pt x="2001124" y="0"/>
                </a:lnTo>
                <a:lnTo>
                  <a:pt x="2001124" y="545916"/>
                </a:lnTo>
                <a:lnTo>
                  <a:pt x="0" y="545916"/>
                </a:lnTo>
                <a:lnTo>
                  <a:pt x="0" y="0"/>
                </a:lnTo>
                <a:close/>
              </a:path>
            </a:pathLst>
          </a:custGeom>
          <a:blipFill>
            <a:blip r:embed="rId3"/>
            <a:stretch>
              <a:fillRect/>
            </a:stretch>
          </a:blipFill>
        </p:spPr>
        <p:txBody>
          <a:bodyPr/>
          <a:lstStyle/>
          <a:p>
            <a:endParaRPr lang="en-US"/>
          </a:p>
        </p:txBody>
      </p:sp>
      <p:grpSp>
        <p:nvGrpSpPr>
          <p:cNvPr id="21" name="Group 21">
            <a:extLst>
              <a:ext uri="{FF2B5EF4-FFF2-40B4-BE49-F238E27FC236}">
                <a16:creationId xmlns:a16="http://schemas.microsoft.com/office/drawing/2014/main" id="{10301B10-CC7C-ED88-53CB-643A9C172F7C}"/>
              </a:ext>
            </a:extLst>
          </p:cNvPr>
          <p:cNvGrpSpPr/>
          <p:nvPr/>
        </p:nvGrpSpPr>
        <p:grpSpPr>
          <a:xfrm>
            <a:off x="13814230" y="8958262"/>
            <a:ext cx="6103398" cy="1628775"/>
            <a:chOff x="0" y="0"/>
            <a:chExt cx="1111305" cy="296567"/>
          </a:xfrm>
        </p:grpSpPr>
        <p:sp>
          <p:nvSpPr>
            <p:cNvPr id="23" name="Freeform 22">
              <a:extLst>
                <a:ext uri="{FF2B5EF4-FFF2-40B4-BE49-F238E27FC236}">
                  <a16:creationId xmlns:a16="http://schemas.microsoft.com/office/drawing/2014/main" id="{5F0A55D7-F67C-AD68-BA6A-49D0E7690E0B}"/>
                </a:ext>
              </a:extLst>
            </p:cNvPr>
            <p:cNvSpPr/>
            <p:nvPr/>
          </p:nvSpPr>
          <p:spPr>
            <a:xfrm>
              <a:off x="0" y="0"/>
              <a:ext cx="1111305" cy="296567"/>
            </a:xfrm>
            <a:custGeom>
              <a:avLst/>
              <a:gdLst/>
              <a:ahLst/>
              <a:cxnLst/>
              <a:rect l="l" t="t" r="r" b="b"/>
              <a:pathLst>
                <a:path w="1111305" h="296567">
                  <a:moveTo>
                    <a:pt x="203200" y="0"/>
                  </a:moveTo>
                  <a:lnTo>
                    <a:pt x="908105" y="0"/>
                  </a:lnTo>
                  <a:lnTo>
                    <a:pt x="1111305" y="296567"/>
                  </a:lnTo>
                  <a:lnTo>
                    <a:pt x="0" y="296567"/>
                  </a:lnTo>
                  <a:lnTo>
                    <a:pt x="203200" y="0"/>
                  </a:lnTo>
                  <a:close/>
                </a:path>
              </a:pathLst>
            </a:custGeom>
            <a:solidFill>
              <a:srgbClr val="C81919"/>
            </a:solidFill>
          </p:spPr>
          <p:txBody>
            <a:bodyPr/>
            <a:lstStyle/>
            <a:p>
              <a:endParaRPr lang="en-US"/>
            </a:p>
          </p:txBody>
        </p:sp>
        <p:sp>
          <p:nvSpPr>
            <p:cNvPr id="24" name="TextBox 23">
              <a:extLst>
                <a:ext uri="{FF2B5EF4-FFF2-40B4-BE49-F238E27FC236}">
                  <a16:creationId xmlns:a16="http://schemas.microsoft.com/office/drawing/2014/main" id="{66E41AF0-D9A0-5B5A-C697-B912BD3C8838}"/>
                </a:ext>
              </a:extLst>
            </p:cNvPr>
            <p:cNvSpPr txBox="1"/>
            <p:nvPr/>
          </p:nvSpPr>
          <p:spPr>
            <a:xfrm>
              <a:off x="127000" y="-38100"/>
              <a:ext cx="857305" cy="334667"/>
            </a:xfrm>
            <a:prstGeom prst="rect">
              <a:avLst/>
            </a:prstGeom>
          </p:spPr>
          <p:txBody>
            <a:bodyPr lIns="50800" tIns="50800" rIns="50800" bIns="50800" rtlCol="0" anchor="ctr"/>
            <a:lstStyle/>
            <a:p>
              <a:pPr algn="ctr">
                <a:lnSpc>
                  <a:spcPts val="2100"/>
                </a:lnSpc>
              </a:pPr>
              <a:endParaRPr/>
            </a:p>
          </p:txBody>
        </p:sp>
      </p:grpSp>
      <p:sp>
        <p:nvSpPr>
          <p:cNvPr id="25" name="TextBox 18">
            <a:extLst>
              <a:ext uri="{FF2B5EF4-FFF2-40B4-BE49-F238E27FC236}">
                <a16:creationId xmlns:a16="http://schemas.microsoft.com/office/drawing/2014/main" id="{D76AFB6B-74DB-96D3-EE46-FB7A8EF24B9D}"/>
              </a:ext>
            </a:extLst>
          </p:cNvPr>
          <p:cNvSpPr txBox="1"/>
          <p:nvPr/>
        </p:nvSpPr>
        <p:spPr>
          <a:xfrm>
            <a:off x="15936698" y="9541692"/>
            <a:ext cx="1821942" cy="280718"/>
          </a:xfrm>
          <a:prstGeom prst="rect">
            <a:avLst/>
          </a:prstGeom>
        </p:spPr>
        <p:txBody>
          <a:bodyPr lIns="0" tIns="0" rIns="0" bIns="0" rtlCol="0" anchor="t">
            <a:spAutoFit/>
          </a:bodyPr>
          <a:lstStyle/>
          <a:p>
            <a:pPr algn="l">
              <a:lnSpc>
                <a:spcPts val="2340"/>
              </a:lnSpc>
            </a:pPr>
            <a:r>
              <a:rPr lang="en-US" sz="1800" b="1" dirty="0">
                <a:solidFill>
                  <a:srgbClr val="FFFFFF"/>
                </a:solidFill>
                <a:latin typeface="Helios Bold"/>
                <a:ea typeface="Helios Bold"/>
                <a:cs typeface="Helios Bold"/>
                <a:sym typeface="Helios Bold"/>
              </a:rPr>
              <a:t>Data Bites </a:t>
            </a:r>
            <a:r>
              <a:rPr lang="en-US" b="1" dirty="0">
                <a:solidFill>
                  <a:srgbClr val="FFFFFF"/>
                </a:solidFill>
                <a:latin typeface="Helios Bold"/>
                <a:ea typeface="Helios Bold"/>
                <a:cs typeface="Helios Bold"/>
                <a:sym typeface="Helios Bold"/>
              </a:rPr>
              <a:t>2026</a:t>
            </a:r>
            <a:endParaRPr lang="en-US" dirty="0"/>
          </a:p>
        </p:txBody>
      </p:sp>
      <p:sp>
        <p:nvSpPr>
          <p:cNvPr id="26" name="TextBox 19">
            <a:extLst>
              <a:ext uri="{FF2B5EF4-FFF2-40B4-BE49-F238E27FC236}">
                <a16:creationId xmlns:a16="http://schemas.microsoft.com/office/drawing/2014/main" id="{9D001166-AB0A-D27F-14E1-2DF2788549CF}"/>
              </a:ext>
            </a:extLst>
          </p:cNvPr>
          <p:cNvSpPr txBox="1"/>
          <p:nvPr/>
        </p:nvSpPr>
        <p:spPr>
          <a:xfrm>
            <a:off x="1028700" y="1028700"/>
            <a:ext cx="15837229" cy="1285875"/>
          </a:xfrm>
          <a:prstGeom prst="rect">
            <a:avLst/>
          </a:prstGeom>
        </p:spPr>
        <p:txBody>
          <a:bodyPr lIns="0" tIns="0" rIns="0" bIns="0" rtlCol="0" anchor="t">
            <a:spAutoFit/>
          </a:bodyPr>
          <a:lstStyle/>
          <a:p>
            <a:pPr algn="l">
              <a:lnSpc>
                <a:spcPts val="10199"/>
              </a:lnSpc>
            </a:pPr>
            <a:r>
              <a:rPr lang="en-US" sz="8499" b="1" dirty="0">
                <a:solidFill>
                  <a:srgbClr val="C81919"/>
                </a:solidFill>
                <a:latin typeface="TT Hoves Bold"/>
                <a:ea typeface="TT Hoves Bold"/>
                <a:cs typeface="TT Hoves Bold"/>
                <a:sym typeface="TT Hoves Bold"/>
              </a:rPr>
              <a:t>Informed Consent Forms</a:t>
            </a:r>
          </a:p>
        </p:txBody>
      </p:sp>
      <p:sp>
        <p:nvSpPr>
          <p:cNvPr id="27" name="TextBox 26">
            <a:hlinkClick r:id="rId4"/>
            <a:extLst>
              <a:ext uri="{FF2B5EF4-FFF2-40B4-BE49-F238E27FC236}">
                <a16:creationId xmlns:a16="http://schemas.microsoft.com/office/drawing/2014/main" id="{6703FF28-7B98-F251-46E8-E1DCC66270F0}"/>
              </a:ext>
            </a:extLst>
          </p:cNvPr>
          <p:cNvSpPr txBox="1"/>
          <p:nvPr/>
        </p:nvSpPr>
        <p:spPr>
          <a:xfrm>
            <a:off x="6339711" y="9207304"/>
            <a:ext cx="5688032" cy="584775"/>
          </a:xfrm>
          <a:prstGeom prst="rect">
            <a:avLst/>
          </a:prstGeom>
          <a:noFill/>
        </p:spPr>
        <p:txBody>
          <a:bodyPr wrap="none" rtlCol="0">
            <a:spAutoFit/>
          </a:bodyPr>
          <a:lstStyle/>
          <a:p>
            <a:r>
              <a:rPr lang="en-NL" sz="3200" b="1" dirty="0">
                <a:hlinkClick r:id="rId4"/>
              </a:rPr>
              <a:t>Consent form types &amp; templates</a:t>
            </a:r>
            <a:endParaRPr lang="en-NL" sz="3200" b="1" dirty="0"/>
          </a:p>
        </p:txBody>
      </p:sp>
      <p:pic>
        <p:nvPicPr>
          <p:cNvPr id="28" name="Picture 27">
            <a:extLst>
              <a:ext uri="{FF2B5EF4-FFF2-40B4-BE49-F238E27FC236}">
                <a16:creationId xmlns:a16="http://schemas.microsoft.com/office/drawing/2014/main" id="{7CFE707E-1548-E3C1-C62D-2A8798E7302A}"/>
              </a:ext>
            </a:extLst>
          </p:cNvPr>
          <p:cNvPicPr>
            <a:picLocks noChangeAspect="1"/>
          </p:cNvPicPr>
          <p:nvPr/>
        </p:nvPicPr>
        <p:blipFill>
          <a:blip r:embed="rId5"/>
          <a:stretch>
            <a:fillRect/>
          </a:stretch>
        </p:blipFill>
        <p:spPr>
          <a:xfrm>
            <a:off x="5481342" y="9152233"/>
            <a:ext cx="778917" cy="778917"/>
          </a:xfrm>
          <a:prstGeom prst="rect">
            <a:avLst/>
          </a:prstGeom>
        </p:spPr>
      </p:pic>
      <p:pic>
        <p:nvPicPr>
          <p:cNvPr id="29" name="Picture 28">
            <a:extLst>
              <a:ext uri="{FF2B5EF4-FFF2-40B4-BE49-F238E27FC236}">
                <a16:creationId xmlns:a16="http://schemas.microsoft.com/office/drawing/2014/main" id="{6A822310-BC65-0CEC-F621-85870CA5F999}"/>
              </a:ext>
            </a:extLst>
          </p:cNvPr>
          <p:cNvPicPr>
            <a:picLocks noChangeAspect="1"/>
          </p:cNvPicPr>
          <p:nvPr/>
        </p:nvPicPr>
        <p:blipFill>
          <a:blip r:embed="rId6"/>
          <a:stretch>
            <a:fillRect/>
          </a:stretch>
        </p:blipFill>
        <p:spPr>
          <a:xfrm>
            <a:off x="12280922" y="3953767"/>
            <a:ext cx="1533307" cy="1533307"/>
          </a:xfrm>
          <a:prstGeom prst="rect">
            <a:avLst/>
          </a:prstGeom>
        </p:spPr>
      </p:pic>
      <p:pic>
        <p:nvPicPr>
          <p:cNvPr id="30" name="Picture 29">
            <a:extLst>
              <a:ext uri="{FF2B5EF4-FFF2-40B4-BE49-F238E27FC236}">
                <a16:creationId xmlns:a16="http://schemas.microsoft.com/office/drawing/2014/main" id="{753587A7-3950-544A-577C-AA8B7100C2D7}"/>
              </a:ext>
            </a:extLst>
          </p:cNvPr>
          <p:cNvPicPr>
            <a:picLocks noChangeAspect="1"/>
          </p:cNvPicPr>
          <p:nvPr/>
        </p:nvPicPr>
        <p:blipFill>
          <a:blip r:embed="rId7"/>
          <a:stretch>
            <a:fillRect/>
          </a:stretch>
        </p:blipFill>
        <p:spPr>
          <a:xfrm>
            <a:off x="15163800" y="4076700"/>
            <a:ext cx="1533308" cy="1533308"/>
          </a:xfrm>
          <a:prstGeom prst="rect">
            <a:avLst/>
          </a:prstGeom>
        </p:spPr>
      </p:pic>
      <p:pic>
        <p:nvPicPr>
          <p:cNvPr id="31" name="Picture 30">
            <a:extLst>
              <a:ext uri="{FF2B5EF4-FFF2-40B4-BE49-F238E27FC236}">
                <a16:creationId xmlns:a16="http://schemas.microsoft.com/office/drawing/2014/main" id="{A711066C-1974-5413-5AA1-77575302D8DB}"/>
              </a:ext>
            </a:extLst>
          </p:cNvPr>
          <p:cNvPicPr>
            <a:picLocks noChangeAspect="1"/>
          </p:cNvPicPr>
          <p:nvPr/>
        </p:nvPicPr>
        <p:blipFill>
          <a:blip r:embed="rId8"/>
          <a:stretch>
            <a:fillRect/>
          </a:stretch>
        </p:blipFill>
        <p:spPr>
          <a:xfrm>
            <a:off x="13811848" y="6213060"/>
            <a:ext cx="1533307" cy="1533307"/>
          </a:xfrm>
          <a:prstGeom prst="rect">
            <a:avLst/>
          </a:prstGeom>
        </p:spPr>
      </p:pic>
      <p:sp>
        <p:nvSpPr>
          <p:cNvPr id="32" name="TextBox 31">
            <a:extLst>
              <a:ext uri="{FF2B5EF4-FFF2-40B4-BE49-F238E27FC236}">
                <a16:creationId xmlns:a16="http://schemas.microsoft.com/office/drawing/2014/main" id="{E0587478-8F8A-3883-24C5-418F16122700}"/>
              </a:ext>
            </a:extLst>
          </p:cNvPr>
          <p:cNvSpPr txBox="1"/>
          <p:nvPr/>
        </p:nvSpPr>
        <p:spPr>
          <a:xfrm>
            <a:off x="1143000" y="2672911"/>
            <a:ext cx="10323788" cy="5823389"/>
          </a:xfrm>
          <a:prstGeom prst="rect">
            <a:avLst/>
          </a:prstGeom>
          <a:noFill/>
        </p:spPr>
        <p:txBody>
          <a:bodyPr wrap="none" rtlCol="0">
            <a:spAutoFit/>
          </a:bodyPr>
          <a:lstStyle/>
          <a:p>
            <a:pPr marL="285750" indent="-285750">
              <a:lnSpc>
                <a:spcPct val="150000"/>
              </a:lnSpc>
              <a:buFont typeface="Arial" panose="020B0604020202020204" pitchFamily="34" charset="0"/>
              <a:buChar char="•"/>
            </a:pPr>
            <a:r>
              <a:rPr lang="en-NL" sz="3600" b="1" dirty="0"/>
              <a:t>What are expected of their participation</a:t>
            </a:r>
          </a:p>
          <a:p>
            <a:pPr marL="285750" indent="-285750">
              <a:lnSpc>
                <a:spcPct val="150000"/>
              </a:lnSpc>
              <a:buFont typeface="Arial" panose="020B0604020202020204" pitchFamily="34" charset="0"/>
              <a:buChar char="•"/>
            </a:pPr>
            <a:r>
              <a:rPr lang="en-NL" sz="3600" b="1" dirty="0"/>
              <a:t>How their data wiill be used and processed</a:t>
            </a:r>
          </a:p>
          <a:p>
            <a:pPr marL="285750" indent="-285750">
              <a:lnSpc>
                <a:spcPct val="150000"/>
              </a:lnSpc>
              <a:buFont typeface="Arial" panose="020B0604020202020204" pitchFamily="34" charset="0"/>
              <a:buChar char="•"/>
            </a:pPr>
            <a:r>
              <a:rPr lang="en-NL" sz="3600" b="1" dirty="0"/>
              <a:t>Who can access their data</a:t>
            </a:r>
          </a:p>
          <a:p>
            <a:pPr marL="285750" indent="-285750">
              <a:lnSpc>
                <a:spcPct val="150000"/>
              </a:lnSpc>
              <a:buFont typeface="Arial" panose="020B0604020202020204" pitchFamily="34" charset="0"/>
              <a:buChar char="•"/>
            </a:pPr>
            <a:r>
              <a:rPr lang="en-NL" sz="3600" b="1" dirty="0"/>
              <a:t>How their confidentiality is kept</a:t>
            </a:r>
          </a:p>
          <a:p>
            <a:pPr marL="285750" indent="-285750">
              <a:lnSpc>
                <a:spcPct val="150000"/>
              </a:lnSpc>
              <a:buFont typeface="Arial" panose="020B0604020202020204" pitchFamily="34" charset="0"/>
              <a:buChar char="•"/>
            </a:pPr>
            <a:r>
              <a:rPr lang="en-NL" sz="3600" b="1" dirty="0"/>
              <a:t>Where and how long will it be stored</a:t>
            </a:r>
          </a:p>
          <a:p>
            <a:pPr marL="285750" indent="-285750">
              <a:lnSpc>
                <a:spcPct val="150000"/>
              </a:lnSpc>
              <a:buFont typeface="Arial" panose="020B0604020202020204" pitchFamily="34" charset="0"/>
              <a:buChar char="•"/>
            </a:pPr>
            <a:r>
              <a:rPr lang="en-NL" sz="3600" b="1" dirty="0"/>
              <a:t>Their rights to withdraw their data</a:t>
            </a:r>
          </a:p>
          <a:p>
            <a:pPr marL="285750" indent="-285750">
              <a:lnSpc>
                <a:spcPct val="150000"/>
              </a:lnSpc>
              <a:buFont typeface="Arial" panose="020B0604020202020204" pitchFamily="34" charset="0"/>
              <a:buChar char="•"/>
            </a:pPr>
            <a:r>
              <a:rPr lang="en-NL" sz="3600" b="1" dirty="0"/>
              <a:t>Explicit consent for specific purposes (e.g., quoting)</a:t>
            </a:r>
          </a:p>
        </p:txBody>
      </p:sp>
      <p:sp>
        <p:nvSpPr>
          <p:cNvPr id="33" name="Rectangle 32">
            <a:extLst>
              <a:ext uri="{FF2B5EF4-FFF2-40B4-BE49-F238E27FC236}">
                <a16:creationId xmlns:a16="http://schemas.microsoft.com/office/drawing/2014/main" id="{DCB04C51-0317-702F-96E7-44D58B63AA71}"/>
              </a:ext>
            </a:extLst>
          </p:cNvPr>
          <p:cNvSpPr/>
          <p:nvPr/>
        </p:nvSpPr>
        <p:spPr>
          <a:xfrm>
            <a:off x="11571268" y="2672910"/>
            <a:ext cx="5688032" cy="5823389"/>
          </a:xfrm>
          <a:prstGeom prst="rect">
            <a:avLst/>
          </a:prstGeom>
          <a:noFill/>
          <a:ln w="47625">
            <a:prstDash val="dash"/>
          </a:ln>
        </p:spPr>
        <p:style>
          <a:lnRef idx="2">
            <a:schemeClr val="dk1"/>
          </a:lnRef>
          <a:fillRef idx="1">
            <a:schemeClr val="lt1"/>
          </a:fillRef>
          <a:effectRef idx="0">
            <a:schemeClr val="dk1"/>
          </a:effectRef>
          <a:fontRef idx="minor">
            <a:schemeClr val="dk1"/>
          </a:fontRef>
        </p:style>
        <p:txBody>
          <a:bodyPr rtlCol="0" anchor="ctr"/>
          <a:lstStyle/>
          <a:p>
            <a:pPr algn="ctr"/>
            <a:endParaRPr lang="en-NL" dirty="0"/>
          </a:p>
        </p:txBody>
      </p:sp>
      <p:sp>
        <p:nvSpPr>
          <p:cNvPr id="34" name="TextBox 33">
            <a:extLst>
              <a:ext uri="{FF2B5EF4-FFF2-40B4-BE49-F238E27FC236}">
                <a16:creationId xmlns:a16="http://schemas.microsoft.com/office/drawing/2014/main" id="{559E14DC-035B-20D7-ABFB-E4C76BCD1060}"/>
              </a:ext>
            </a:extLst>
          </p:cNvPr>
          <p:cNvSpPr txBox="1"/>
          <p:nvPr/>
        </p:nvSpPr>
        <p:spPr>
          <a:xfrm>
            <a:off x="13031193" y="2937838"/>
            <a:ext cx="2961067" cy="646331"/>
          </a:xfrm>
          <a:prstGeom prst="rect">
            <a:avLst/>
          </a:prstGeom>
          <a:noFill/>
        </p:spPr>
        <p:txBody>
          <a:bodyPr wrap="none" rtlCol="0">
            <a:spAutoFit/>
          </a:bodyPr>
          <a:lstStyle/>
          <a:p>
            <a:r>
              <a:rPr lang="en-NL" sz="3600" b="1" dirty="0">
                <a:solidFill>
                  <a:srgbClr val="0070C0"/>
                </a:solidFill>
                <a:latin typeface="Aptos Display" panose="020B0004020202020204" pitchFamily="34" charset="0"/>
              </a:rPr>
              <a:t>Special Cases</a:t>
            </a:r>
          </a:p>
        </p:txBody>
      </p:sp>
      <p:sp>
        <p:nvSpPr>
          <p:cNvPr id="35" name="TextBox 34">
            <a:extLst>
              <a:ext uri="{FF2B5EF4-FFF2-40B4-BE49-F238E27FC236}">
                <a16:creationId xmlns:a16="http://schemas.microsoft.com/office/drawing/2014/main" id="{A6831F64-EEE4-9A93-E3E9-4C866FA983BD}"/>
              </a:ext>
            </a:extLst>
          </p:cNvPr>
          <p:cNvSpPr txBox="1"/>
          <p:nvPr/>
        </p:nvSpPr>
        <p:spPr>
          <a:xfrm>
            <a:off x="11963400" y="5530107"/>
            <a:ext cx="2720425" cy="461665"/>
          </a:xfrm>
          <a:prstGeom prst="rect">
            <a:avLst/>
          </a:prstGeom>
          <a:noFill/>
        </p:spPr>
        <p:txBody>
          <a:bodyPr wrap="none" rtlCol="0">
            <a:spAutoFit/>
          </a:bodyPr>
          <a:lstStyle/>
          <a:p>
            <a:r>
              <a:rPr lang="en-NL" sz="2400" b="1" dirty="0"/>
              <a:t>Personal limitations</a:t>
            </a:r>
          </a:p>
        </p:txBody>
      </p:sp>
      <p:sp>
        <p:nvSpPr>
          <p:cNvPr id="36" name="TextBox 35">
            <a:extLst>
              <a:ext uri="{FF2B5EF4-FFF2-40B4-BE49-F238E27FC236}">
                <a16:creationId xmlns:a16="http://schemas.microsoft.com/office/drawing/2014/main" id="{A4CDCF4A-7B36-F3DC-5B88-259038AF291C}"/>
              </a:ext>
            </a:extLst>
          </p:cNvPr>
          <p:cNvSpPr txBox="1"/>
          <p:nvPr/>
        </p:nvSpPr>
        <p:spPr>
          <a:xfrm>
            <a:off x="14782800" y="5448300"/>
            <a:ext cx="2294090" cy="461665"/>
          </a:xfrm>
          <a:prstGeom prst="rect">
            <a:avLst/>
          </a:prstGeom>
          <a:noFill/>
        </p:spPr>
        <p:txBody>
          <a:bodyPr wrap="none" rtlCol="0">
            <a:spAutoFit/>
          </a:bodyPr>
          <a:lstStyle/>
          <a:p>
            <a:r>
              <a:rPr lang="en-NL" sz="2400" b="1" dirty="0"/>
              <a:t>Time constraints</a:t>
            </a:r>
          </a:p>
        </p:txBody>
      </p:sp>
      <p:sp>
        <p:nvSpPr>
          <p:cNvPr id="37" name="TextBox 36">
            <a:extLst>
              <a:ext uri="{FF2B5EF4-FFF2-40B4-BE49-F238E27FC236}">
                <a16:creationId xmlns:a16="http://schemas.microsoft.com/office/drawing/2014/main" id="{1A0A2EA0-2163-8508-D3B7-210E72BBAE4A}"/>
              </a:ext>
            </a:extLst>
          </p:cNvPr>
          <p:cNvSpPr txBox="1"/>
          <p:nvPr/>
        </p:nvSpPr>
        <p:spPr>
          <a:xfrm>
            <a:off x="13195691" y="7798014"/>
            <a:ext cx="2681119" cy="461665"/>
          </a:xfrm>
          <a:prstGeom prst="rect">
            <a:avLst/>
          </a:prstGeom>
          <a:noFill/>
        </p:spPr>
        <p:txBody>
          <a:bodyPr wrap="none" rtlCol="0">
            <a:spAutoFit/>
          </a:bodyPr>
          <a:lstStyle/>
          <a:p>
            <a:r>
              <a:rPr lang="en-NL" sz="2400" b="1" dirty="0"/>
              <a:t>Settings constraints</a:t>
            </a:r>
          </a:p>
        </p:txBody>
      </p:sp>
    </p:spTree>
    <p:extLst>
      <p:ext uri="{BB962C8B-B14F-4D97-AF65-F5344CB8AC3E}">
        <p14:creationId xmlns:p14="http://schemas.microsoft.com/office/powerpoint/2010/main" val="48158614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dissolve">
                                      <p:cBhvr>
                                        <p:cTn id="7" dur="500"/>
                                        <p:tgtEl>
                                          <p:spTgt spid="3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dissolve">
                                      <p:cBhvr>
                                        <p:cTn id="10" dur="500"/>
                                        <p:tgtEl>
                                          <p:spTgt spid="33"/>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ppt_x"/>
                                          </p:val>
                                        </p:tav>
                                        <p:tav tm="100000">
                                          <p:val>
                                            <p:strVal val="#ppt_x"/>
                                          </p:val>
                                        </p:tav>
                                      </p:tavLst>
                                    </p:anim>
                                    <p:anim calcmode="lin" valueType="num">
                                      <p:cBhvr additive="base">
                                        <p:cTn id="20" dur="500" fill="hold"/>
                                        <p:tgtEl>
                                          <p:spTgt spid="35"/>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ppt_x"/>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ppt_x"/>
                                          </p:val>
                                        </p:tav>
                                        <p:tav tm="100000">
                                          <p:val>
                                            <p:strVal val="#ppt_x"/>
                                          </p:val>
                                        </p:tav>
                                      </p:tavLst>
                                    </p:anim>
                                    <p:anim calcmode="lin" valueType="num">
                                      <p:cBhvr additive="base">
                                        <p:cTn id="32" dur="500" fill="hold"/>
                                        <p:tgtEl>
                                          <p:spTgt spid="31"/>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500" fill="hold"/>
                                        <p:tgtEl>
                                          <p:spTgt spid="37"/>
                                        </p:tgtEl>
                                        <p:attrNameLst>
                                          <p:attrName>ppt_x</p:attrName>
                                        </p:attrNameLst>
                                      </p:cBhvr>
                                      <p:tavLst>
                                        <p:tav tm="0">
                                          <p:val>
                                            <p:strVal val="#ppt_x"/>
                                          </p:val>
                                        </p:tav>
                                        <p:tav tm="100000">
                                          <p:val>
                                            <p:strVal val="#ppt_x"/>
                                          </p:val>
                                        </p:tav>
                                      </p:tavLst>
                                    </p:anim>
                                    <p:anim calcmode="lin" valueType="num">
                                      <p:cBhvr additive="base">
                                        <p:cTn id="36"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35" grpId="0"/>
      <p:bldP spid="36" grpId="0"/>
      <p:bldP spid="3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42DFDA-1477-2CA7-95A5-3CFBF6295378}"/>
            </a:ext>
          </a:extLst>
        </p:cNvPr>
        <p:cNvGrpSpPr/>
        <p:nvPr/>
      </p:nvGrpSpPr>
      <p:grpSpPr>
        <a:xfrm>
          <a:off x="0" y="0"/>
          <a:ext cx="0" cy="0"/>
          <a:chOff x="0" y="0"/>
          <a:chExt cx="0" cy="0"/>
        </a:xfrm>
      </p:grpSpPr>
      <p:sp>
        <p:nvSpPr>
          <p:cNvPr id="5" name="TextBox 5">
            <a:extLst>
              <a:ext uri="{FF2B5EF4-FFF2-40B4-BE49-F238E27FC236}">
                <a16:creationId xmlns:a16="http://schemas.microsoft.com/office/drawing/2014/main" id="{C9C49E64-6AA3-E7AE-F433-C5B301B4F285}"/>
              </a:ext>
            </a:extLst>
          </p:cNvPr>
          <p:cNvSpPr txBox="1"/>
          <p:nvPr/>
        </p:nvSpPr>
        <p:spPr>
          <a:xfrm>
            <a:off x="15912371" y="9450705"/>
            <a:ext cx="1346929" cy="615315"/>
          </a:xfrm>
          <a:prstGeom prst="rect">
            <a:avLst/>
          </a:prstGeom>
        </p:spPr>
        <p:txBody>
          <a:bodyPr lIns="0" tIns="0" rIns="0" bIns="0" rtlCol="0" anchor="t">
            <a:spAutoFit/>
          </a:bodyPr>
          <a:lstStyle/>
          <a:p>
            <a:pPr marL="0" lvl="0" indent="0" algn="l">
              <a:lnSpc>
                <a:spcPts val="2340"/>
              </a:lnSpc>
              <a:spcBef>
                <a:spcPct val="0"/>
              </a:spcBef>
            </a:pPr>
            <a:r>
              <a:rPr lang="en-US" sz="1800" b="1">
                <a:solidFill>
                  <a:srgbClr val="FFFFFF"/>
                </a:solidFill>
                <a:latin typeface="Helios Bold"/>
                <a:ea typeface="Helios Bold"/>
                <a:cs typeface="Helios Bold"/>
                <a:sym typeface="Helios Bold"/>
              </a:rPr>
              <a:t>Data Bites June 2024</a:t>
            </a:r>
          </a:p>
        </p:txBody>
      </p:sp>
      <p:pic>
        <p:nvPicPr>
          <p:cNvPr id="38" name="Picture 37">
            <a:extLst>
              <a:ext uri="{FF2B5EF4-FFF2-40B4-BE49-F238E27FC236}">
                <a16:creationId xmlns:a16="http://schemas.microsoft.com/office/drawing/2014/main" id="{4BCCEA85-22EF-C968-7949-01542471B36E}"/>
              </a:ext>
            </a:extLst>
          </p:cNvPr>
          <p:cNvPicPr>
            <a:picLocks noChangeAspect="1"/>
          </p:cNvPicPr>
          <p:nvPr/>
        </p:nvPicPr>
        <p:blipFill>
          <a:blip r:embed="rId2"/>
          <a:srcRect l="67965" t="14110" r="3436" b="70519"/>
          <a:stretch>
            <a:fillRect/>
          </a:stretch>
        </p:blipFill>
        <p:spPr>
          <a:xfrm>
            <a:off x="277129" y="2701949"/>
            <a:ext cx="11734800" cy="4938844"/>
          </a:xfrm>
          <a:prstGeom prst="rect">
            <a:avLst/>
          </a:prstGeom>
        </p:spPr>
      </p:pic>
      <p:sp>
        <p:nvSpPr>
          <p:cNvPr id="7" name="TextBox 6">
            <a:extLst>
              <a:ext uri="{FF2B5EF4-FFF2-40B4-BE49-F238E27FC236}">
                <a16:creationId xmlns:a16="http://schemas.microsoft.com/office/drawing/2014/main" id="{5BF7FDC8-BA5E-CFC2-B6BC-C2BCE497C092}"/>
              </a:ext>
            </a:extLst>
          </p:cNvPr>
          <p:cNvSpPr txBox="1"/>
          <p:nvPr/>
        </p:nvSpPr>
        <p:spPr>
          <a:xfrm>
            <a:off x="8488326" y="4758777"/>
            <a:ext cx="8077200" cy="769441"/>
          </a:xfrm>
          <a:prstGeom prst="rect">
            <a:avLst/>
          </a:prstGeom>
          <a:noFill/>
        </p:spPr>
        <p:txBody>
          <a:bodyPr wrap="square" rtlCol="0">
            <a:spAutoFit/>
          </a:bodyPr>
          <a:lstStyle/>
          <a:p>
            <a:r>
              <a:rPr lang="en-US" sz="4400" b="1" dirty="0"/>
              <a:t>Reuse DMP for other projects</a:t>
            </a:r>
          </a:p>
        </p:txBody>
      </p:sp>
      <p:cxnSp>
        <p:nvCxnSpPr>
          <p:cNvPr id="9" name="Straight Arrow Connector 8">
            <a:extLst>
              <a:ext uri="{FF2B5EF4-FFF2-40B4-BE49-F238E27FC236}">
                <a16:creationId xmlns:a16="http://schemas.microsoft.com/office/drawing/2014/main" id="{0091E5B5-A250-22C0-4495-2D717779F7A7}"/>
              </a:ext>
            </a:extLst>
          </p:cNvPr>
          <p:cNvCxnSpPr/>
          <p:nvPr/>
        </p:nvCxnSpPr>
        <p:spPr>
          <a:xfrm>
            <a:off x="7192926" y="5143498"/>
            <a:ext cx="914400"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AD20D094-622C-C463-B89E-773068E9950E}"/>
              </a:ext>
            </a:extLst>
          </p:cNvPr>
          <p:cNvSpPr txBox="1"/>
          <p:nvPr/>
        </p:nvSpPr>
        <p:spPr>
          <a:xfrm>
            <a:off x="8458200" y="6206997"/>
            <a:ext cx="8077200" cy="769441"/>
          </a:xfrm>
          <a:prstGeom prst="rect">
            <a:avLst/>
          </a:prstGeom>
          <a:noFill/>
        </p:spPr>
        <p:txBody>
          <a:bodyPr wrap="square" rtlCol="0">
            <a:spAutoFit/>
          </a:bodyPr>
          <a:lstStyle/>
          <a:p>
            <a:r>
              <a:rPr lang="en-US" sz="4400" b="1" dirty="0"/>
              <a:t>Update if changes occur</a:t>
            </a:r>
          </a:p>
        </p:txBody>
      </p:sp>
      <p:cxnSp>
        <p:nvCxnSpPr>
          <p:cNvPr id="11" name="Straight Arrow Connector 10">
            <a:extLst>
              <a:ext uri="{FF2B5EF4-FFF2-40B4-BE49-F238E27FC236}">
                <a16:creationId xmlns:a16="http://schemas.microsoft.com/office/drawing/2014/main" id="{7725FA03-D944-A395-BEF2-3AA8BF22E27D}"/>
              </a:ext>
            </a:extLst>
          </p:cNvPr>
          <p:cNvCxnSpPr/>
          <p:nvPr/>
        </p:nvCxnSpPr>
        <p:spPr>
          <a:xfrm>
            <a:off x="7162800" y="6591718"/>
            <a:ext cx="914400"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grpSp>
        <p:nvGrpSpPr>
          <p:cNvPr id="2" name="Group 1">
            <a:extLst>
              <a:ext uri="{FF2B5EF4-FFF2-40B4-BE49-F238E27FC236}">
                <a16:creationId xmlns:a16="http://schemas.microsoft.com/office/drawing/2014/main" id="{85BAE755-2E20-5176-8E5C-20F7AE638889}"/>
              </a:ext>
            </a:extLst>
          </p:cNvPr>
          <p:cNvGrpSpPr/>
          <p:nvPr/>
        </p:nvGrpSpPr>
        <p:grpSpPr>
          <a:xfrm rot="-10800000">
            <a:off x="14447117" y="-331087"/>
            <a:ext cx="7681766" cy="3540443"/>
            <a:chOff x="0" y="0"/>
            <a:chExt cx="406400" cy="187305"/>
          </a:xfrm>
        </p:grpSpPr>
        <p:sp>
          <p:nvSpPr>
            <p:cNvPr id="3" name="Freeform 7">
              <a:extLst>
                <a:ext uri="{FF2B5EF4-FFF2-40B4-BE49-F238E27FC236}">
                  <a16:creationId xmlns:a16="http://schemas.microsoft.com/office/drawing/2014/main" id="{29E8B23B-4C61-9B8E-358A-C54C6ABFDC11}"/>
                </a:ext>
              </a:extLst>
            </p:cNvPr>
            <p:cNvSpPr/>
            <p:nvPr/>
          </p:nvSpPr>
          <p:spPr>
            <a:xfrm>
              <a:off x="0" y="0"/>
              <a:ext cx="406400" cy="187305"/>
            </a:xfrm>
            <a:custGeom>
              <a:avLst/>
              <a:gdLst/>
              <a:ahLst/>
              <a:cxnLst/>
              <a:rect l="l" t="t" r="r" b="b"/>
              <a:pathLst>
                <a:path w="406400" h="187305">
                  <a:moveTo>
                    <a:pt x="203200" y="0"/>
                  </a:moveTo>
                  <a:lnTo>
                    <a:pt x="203200" y="0"/>
                  </a:lnTo>
                  <a:lnTo>
                    <a:pt x="406400" y="187305"/>
                  </a:lnTo>
                  <a:lnTo>
                    <a:pt x="0" y="187305"/>
                  </a:lnTo>
                  <a:lnTo>
                    <a:pt x="203200" y="0"/>
                  </a:lnTo>
                  <a:close/>
                </a:path>
              </a:pathLst>
            </a:custGeom>
            <a:solidFill>
              <a:srgbClr val="C81919">
                <a:alpha val="80000"/>
              </a:srgbClr>
            </a:solidFill>
          </p:spPr>
          <p:txBody>
            <a:bodyPr/>
            <a:lstStyle/>
            <a:p>
              <a:endParaRPr lang="en-US"/>
            </a:p>
          </p:txBody>
        </p:sp>
        <p:sp>
          <p:nvSpPr>
            <p:cNvPr id="4" name="TextBox 8">
              <a:extLst>
                <a:ext uri="{FF2B5EF4-FFF2-40B4-BE49-F238E27FC236}">
                  <a16:creationId xmlns:a16="http://schemas.microsoft.com/office/drawing/2014/main" id="{9EAF5B43-6D5C-C39A-8686-69EB6B4731F3}"/>
                </a:ext>
              </a:extLst>
            </p:cNvPr>
            <p:cNvSpPr txBox="1"/>
            <p:nvPr/>
          </p:nvSpPr>
          <p:spPr>
            <a:xfrm>
              <a:off x="127000" y="-38100"/>
              <a:ext cx="152400" cy="225405"/>
            </a:xfrm>
            <a:prstGeom prst="rect">
              <a:avLst/>
            </a:prstGeom>
          </p:spPr>
          <p:txBody>
            <a:bodyPr lIns="50800" tIns="50800" rIns="50800" bIns="50800" rtlCol="0" anchor="ctr"/>
            <a:lstStyle/>
            <a:p>
              <a:pPr algn="ctr">
                <a:lnSpc>
                  <a:spcPts val="2100"/>
                </a:lnSpc>
              </a:pPr>
              <a:endParaRPr/>
            </a:p>
          </p:txBody>
        </p:sp>
      </p:grpSp>
      <p:sp>
        <p:nvSpPr>
          <p:cNvPr id="6" name="Freeform 16">
            <a:extLst>
              <a:ext uri="{FF2B5EF4-FFF2-40B4-BE49-F238E27FC236}">
                <a16:creationId xmlns:a16="http://schemas.microsoft.com/office/drawing/2014/main" id="{80FCC2C7-6652-2069-C1F9-091168701752}"/>
              </a:ext>
            </a:extLst>
          </p:cNvPr>
          <p:cNvSpPr/>
          <p:nvPr/>
        </p:nvSpPr>
        <p:spPr>
          <a:xfrm>
            <a:off x="1028700" y="9226734"/>
            <a:ext cx="2001124" cy="545916"/>
          </a:xfrm>
          <a:custGeom>
            <a:avLst/>
            <a:gdLst/>
            <a:ahLst/>
            <a:cxnLst/>
            <a:rect l="l" t="t" r="r" b="b"/>
            <a:pathLst>
              <a:path w="2001124" h="545916">
                <a:moveTo>
                  <a:pt x="0" y="0"/>
                </a:moveTo>
                <a:lnTo>
                  <a:pt x="2001124" y="0"/>
                </a:lnTo>
                <a:lnTo>
                  <a:pt x="2001124" y="545916"/>
                </a:lnTo>
                <a:lnTo>
                  <a:pt x="0" y="545916"/>
                </a:lnTo>
                <a:lnTo>
                  <a:pt x="0" y="0"/>
                </a:lnTo>
                <a:close/>
              </a:path>
            </a:pathLst>
          </a:custGeom>
          <a:blipFill>
            <a:blip r:embed="rId3"/>
            <a:stretch>
              <a:fillRect/>
            </a:stretch>
          </a:blipFill>
        </p:spPr>
        <p:txBody>
          <a:bodyPr/>
          <a:lstStyle/>
          <a:p>
            <a:endParaRPr lang="en-US"/>
          </a:p>
        </p:txBody>
      </p:sp>
      <p:grpSp>
        <p:nvGrpSpPr>
          <p:cNvPr id="8" name="Group 21">
            <a:extLst>
              <a:ext uri="{FF2B5EF4-FFF2-40B4-BE49-F238E27FC236}">
                <a16:creationId xmlns:a16="http://schemas.microsoft.com/office/drawing/2014/main" id="{A4CC8571-8060-2FDA-D7FD-D3BA4E69450E}"/>
              </a:ext>
            </a:extLst>
          </p:cNvPr>
          <p:cNvGrpSpPr/>
          <p:nvPr/>
        </p:nvGrpSpPr>
        <p:grpSpPr>
          <a:xfrm>
            <a:off x="13814230" y="8958262"/>
            <a:ext cx="6103398" cy="1628775"/>
            <a:chOff x="0" y="0"/>
            <a:chExt cx="1111305" cy="296567"/>
          </a:xfrm>
        </p:grpSpPr>
        <p:sp>
          <p:nvSpPr>
            <p:cNvPr id="14" name="Freeform 13">
              <a:extLst>
                <a:ext uri="{FF2B5EF4-FFF2-40B4-BE49-F238E27FC236}">
                  <a16:creationId xmlns:a16="http://schemas.microsoft.com/office/drawing/2014/main" id="{486DA7FF-9C48-9671-4EC4-3796FFEA52EE}"/>
                </a:ext>
              </a:extLst>
            </p:cNvPr>
            <p:cNvSpPr/>
            <p:nvPr/>
          </p:nvSpPr>
          <p:spPr>
            <a:xfrm>
              <a:off x="0" y="0"/>
              <a:ext cx="1111305" cy="296567"/>
            </a:xfrm>
            <a:custGeom>
              <a:avLst/>
              <a:gdLst/>
              <a:ahLst/>
              <a:cxnLst/>
              <a:rect l="l" t="t" r="r" b="b"/>
              <a:pathLst>
                <a:path w="1111305" h="296567">
                  <a:moveTo>
                    <a:pt x="203200" y="0"/>
                  </a:moveTo>
                  <a:lnTo>
                    <a:pt x="908105" y="0"/>
                  </a:lnTo>
                  <a:lnTo>
                    <a:pt x="1111305" y="296567"/>
                  </a:lnTo>
                  <a:lnTo>
                    <a:pt x="0" y="296567"/>
                  </a:lnTo>
                  <a:lnTo>
                    <a:pt x="203200" y="0"/>
                  </a:lnTo>
                  <a:close/>
                </a:path>
              </a:pathLst>
            </a:custGeom>
            <a:solidFill>
              <a:srgbClr val="C81919"/>
            </a:solidFill>
          </p:spPr>
          <p:txBody>
            <a:bodyPr/>
            <a:lstStyle/>
            <a:p>
              <a:endParaRPr lang="en-US"/>
            </a:p>
          </p:txBody>
        </p:sp>
        <p:sp>
          <p:nvSpPr>
            <p:cNvPr id="15" name="TextBox 14">
              <a:extLst>
                <a:ext uri="{FF2B5EF4-FFF2-40B4-BE49-F238E27FC236}">
                  <a16:creationId xmlns:a16="http://schemas.microsoft.com/office/drawing/2014/main" id="{413F6074-D1CA-42F7-05F6-E780A362BB08}"/>
                </a:ext>
              </a:extLst>
            </p:cNvPr>
            <p:cNvSpPr txBox="1"/>
            <p:nvPr/>
          </p:nvSpPr>
          <p:spPr>
            <a:xfrm>
              <a:off x="127000" y="-38100"/>
              <a:ext cx="857305" cy="334667"/>
            </a:xfrm>
            <a:prstGeom prst="rect">
              <a:avLst/>
            </a:prstGeom>
          </p:spPr>
          <p:txBody>
            <a:bodyPr lIns="50800" tIns="50800" rIns="50800" bIns="50800" rtlCol="0" anchor="ctr"/>
            <a:lstStyle/>
            <a:p>
              <a:pPr algn="ctr">
                <a:lnSpc>
                  <a:spcPts val="2100"/>
                </a:lnSpc>
              </a:pPr>
              <a:endParaRPr/>
            </a:p>
          </p:txBody>
        </p:sp>
      </p:grpSp>
      <p:sp>
        <p:nvSpPr>
          <p:cNvPr id="16" name="Oval 15">
            <a:extLst>
              <a:ext uri="{FF2B5EF4-FFF2-40B4-BE49-F238E27FC236}">
                <a16:creationId xmlns:a16="http://schemas.microsoft.com/office/drawing/2014/main" id="{7D26D672-2AB7-63AE-694B-CB22C2960B30}"/>
              </a:ext>
            </a:extLst>
          </p:cNvPr>
          <p:cNvSpPr/>
          <p:nvPr/>
        </p:nvSpPr>
        <p:spPr>
          <a:xfrm>
            <a:off x="15818969" y="4082128"/>
            <a:ext cx="2057400" cy="1905000"/>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NL" sz="4400" b="1" dirty="0"/>
              <a:t>New</a:t>
            </a:r>
          </a:p>
          <a:p>
            <a:pPr algn="ctr"/>
            <a:r>
              <a:rPr lang="en-NL" sz="4400" b="1" dirty="0"/>
              <a:t>ERB</a:t>
            </a:r>
          </a:p>
        </p:txBody>
      </p:sp>
      <p:sp>
        <p:nvSpPr>
          <p:cNvPr id="17" name="TextBox 19">
            <a:extLst>
              <a:ext uri="{FF2B5EF4-FFF2-40B4-BE49-F238E27FC236}">
                <a16:creationId xmlns:a16="http://schemas.microsoft.com/office/drawing/2014/main" id="{5226543E-ED5E-7422-7821-7A710BE7CC8C}"/>
              </a:ext>
            </a:extLst>
          </p:cNvPr>
          <p:cNvSpPr txBox="1"/>
          <p:nvPr/>
        </p:nvSpPr>
        <p:spPr>
          <a:xfrm>
            <a:off x="1028700" y="642754"/>
            <a:ext cx="15837229" cy="2031325"/>
          </a:xfrm>
          <a:prstGeom prst="rect">
            <a:avLst/>
          </a:prstGeom>
        </p:spPr>
        <p:txBody>
          <a:bodyPr lIns="0" tIns="0" rIns="0" bIns="0" rtlCol="0" anchor="t">
            <a:spAutoFit/>
          </a:bodyPr>
          <a:lstStyle/>
          <a:p>
            <a:pPr algn="l"/>
            <a:r>
              <a:rPr lang="en-US" sz="6000" b="1" dirty="0">
                <a:solidFill>
                  <a:srgbClr val="C81919"/>
                </a:solidFill>
                <a:latin typeface="TT Hoves Bold"/>
                <a:ea typeface="TT Hoves Bold"/>
                <a:cs typeface="TT Hoves Bold"/>
                <a:sym typeface="TT Hoves Bold"/>
              </a:rPr>
              <a:t>Some functional RC tips:</a:t>
            </a:r>
          </a:p>
          <a:p>
            <a:pPr algn="l"/>
            <a:r>
              <a:rPr lang="en-US" sz="7200" b="1" dirty="0">
                <a:solidFill>
                  <a:srgbClr val="C81919"/>
                </a:solidFill>
                <a:latin typeface="TT Hoves Bold"/>
                <a:ea typeface="TT Hoves Bold"/>
                <a:cs typeface="TT Hoves Bold"/>
                <a:sym typeface="TT Hoves Bold"/>
              </a:rPr>
              <a:t>How to generate an extra ERB</a:t>
            </a:r>
          </a:p>
        </p:txBody>
      </p:sp>
    </p:spTree>
    <p:extLst>
      <p:ext uri="{BB962C8B-B14F-4D97-AF65-F5344CB8AC3E}">
        <p14:creationId xmlns:p14="http://schemas.microsoft.com/office/powerpoint/2010/main" val="26930751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364ADC-F34C-FE79-10DA-55478AECCCD8}"/>
            </a:ext>
          </a:extLst>
        </p:cNvPr>
        <p:cNvGrpSpPr/>
        <p:nvPr/>
      </p:nvGrpSpPr>
      <p:grpSpPr>
        <a:xfrm>
          <a:off x="0" y="0"/>
          <a:ext cx="0" cy="0"/>
          <a:chOff x="0" y="0"/>
          <a:chExt cx="0" cy="0"/>
        </a:xfrm>
      </p:grpSpPr>
      <p:sp>
        <p:nvSpPr>
          <p:cNvPr id="5" name="TextBox 5">
            <a:extLst>
              <a:ext uri="{FF2B5EF4-FFF2-40B4-BE49-F238E27FC236}">
                <a16:creationId xmlns:a16="http://schemas.microsoft.com/office/drawing/2014/main" id="{66CA9A64-6F16-DFB1-70D4-092752E74072}"/>
              </a:ext>
            </a:extLst>
          </p:cNvPr>
          <p:cNvSpPr txBox="1"/>
          <p:nvPr/>
        </p:nvSpPr>
        <p:spPr>
          <a:xfrm>
            <a:off x="15912371" y="9450705"/>
            <a:ext cx="1346929" cy="615315"/>
          </a:xfrm>
          <a:prstGeom prst="rect">
            <a:avLst/>
          </a:prstGeom>
        </p:spPr>
        <p:txBody>
          <a:bodyPr lIns="0" tIns="0" rIns="0" bIns="0" rtlCol="0" anchor="t">
            <a:spAutoFit/>
          </a:bodyPr>
          <a:lstStyle/>
          <a:p>
            <a:pPr marL="0" lvl="0" indent="0" algn="l">
              <a:lnSpc>
                <a:spcPts val="2340"/>
              </a:lnSpc>
              <a:spcBef>
                <a:spcPct val="0"/>
              </a:spcBef>
            </a:pPr>
            <a:r>
              <a:rPr lang="en-US" sz="1800" b="1">
                <a:solidFill>
                  <a:srgbClr val="FFFFFF"/>
                </a:solidFill>
                <a:latin typeface="Helios Bold"/>
                <a:ea typeface="Helios Bold"/>
                <a:cs typeface="Helios Bold"/>
                <a:sym typeface="Helios Bold"/>
              </a:rPr>
              <a:t>Data Bites June 2024</a:t>
            </a:r>
          </a:p>
        </p:txBody>
      </p:sp>
      <p:sp>
        <p:nvSpPr>
          <p:cNvPr id="12" name="Rectangle 11">
            <a:extLst>
              <a:ext uri="{FF2B5EF4-FFF2-40B4-BE49-F238E27FC236}">
                <a16:creationId xmlns:a16="http://schemas.microsoft.com/office/drawing/2014/main" id="{553C94B7-A597-81BE-F0C3-7BF6BED0C0CD}"/>
              </a:ext>
            </a:extLst>
          </p:cNvPr>
          <p:cNvSpPr/>
          <p:nvPr/>
        </p:nvSpPr>
        <p:spPr>
          <a:xfrm>
            <a:off x="0" y="0"/>
            <a:ext cx="18288000" cy="3390900"/>
          </a:xfrm>
          <a:prstGeom prst="rect">
            <a:avLst/>
          </a:prstGeom>
          <a:solidFill>
            <a:schemeClr val="bg1">
              <a:alpha val="9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5EBEC93-8094-42EC-731E-5CF6A78E442E}"/>
              </a:ext>
            </a:extLst>
          </p:cNvPr>
          <p:cNvSpPr/>
          <p:nvPr/>
        </p:nvSpPr>
        <p:spPr>
          <a:xfrm>
            <a:off x="12404" y="7301195"/>
            <a:ext cx="18288000" cy="3390900"/>
          </a:xfrm>
          <a:prstGeom prst="rect">
            <a:avLst/>
          </a:prstGeom>
          <a:solidFill>
            <a:schemeClr val="bg1">
              <a:alpha val="9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EB390F22-77F2-FC6C-817F-F160E8D30A23}"/>
              </a:ext>
            </a:extLst>
          </p:cNvPr>
          <p:cNvGrpSpPr/>
          <p:nvPr/>
        </p:nvGrpSpPr>
        <p:grpSpPr>
          <a:xfrm rot="-10800000">
            <a:off x="14447117" y="-331087"/>
            <a:ext cx="7681766" cy="3540443"/>
            <a:chOff x="0" y="0"/>
            <a:chExt cx="406400" cy="187305"/>
          </a:xfrm>
        </p:grpSpPr>
        <p:sp>
          <p:nvSpPr>
            <p:cNvPr id="3" name="Freeform 7">
              <a:extLst>
                <a:ext uri="{FF2B5EF4-FFF2-40B4-BE49-F238E27FC236}">
                  <a16:creationId xmlns:a16="http://schemas.microsoft.com/office/drawing/2014/main" id="{CAB5F382-3683-6514-ABE2-2C7548196AAE}"/>
                </a:ext>
              </a:extLst>
            </p:cNvPr>
            <p:cNvSpPr/>
            <p:nvPr/>
          </p:nvSpPr>
          <p:spPr>
            <a:xfrm>
              <a:off x="0" y="0"/>
              <a:ext cx="406400" cy="187305"/>
            </a:xfrm>
            <a:custGeom>
              <a:avLst/>
              <a:gdLst/>
              <a:ahLst/>
              <a:cxnLst/>
              <a:rect l="l" t="t" r="r" b="b"/>
              <a:pathLst>
                <a:path w="406400" h="187305">
                  <a:moveTo>
                    <a:pt x="203200" y="0"/>
                  </a:moveTo>
                  <a:lnTo>
                    <a:pt x="203200" y="0"/>
                  </a:lnTo>
                  <a:lnTo>
                    <a:pt x="406400" y="187305"/>
                  </a:lnTo>
                  <a:lnTo>
                    <a:pt x="0" y="187305"/>
                  </a:lnTo>
                  <a:lnTo>
                    <a:pt x="203200" y="0"/>
                  </a:lnTo>
                  <a:close/>
                </a:path>
              </a:pathLst>
            </a:custGeom>
            <a:solidFill>
              <a:srgbClr val="C81919">
                <a:alpha val="80000"/>
              </a:srgbClr>
            </a:solidFill>
          </p:spPr>
          <p:txBody>
            <a:bodyPr/>
            <a:lstStyle/>
            <a:p>
              <a:endParaRPr lang="en-US"/>
            </a:p>
          </p:txBody>
        </p:sp>
        <p:sp>
          <p:nvSpPr>
            <p:cNvPr id="4" name="TextBox 8">
              <a:extLst>
                <a:ext uri="{FF2B5EF4-FFF2-40B4-BE49-F238E27FC236}">
                  <a16:creationId xmlns:a16="http://schemas.microsoft.com/office/drawing/2014/main" id="{A76FCE14-3B9B-F9A5-DBCA-03F8A178D00B}"/>
                </a:ext>
              </a:extLst>
            </p:cNvPr>
            <p:cNvSpPr txBox="1"/>
            <p:nvPr/>
          </p:nvSpPr>
          <p:spPr>
            <a:xfrm>
              <a:off x="127000" y="-38100"/>
              <a:ext cx="152400" cy="225405"/>
            </a:xfrm>
            <a:prstGeom prst="rect">
              <a:avLst/>
            </a:prstGeom>
          </p:spPr>
          <p:txBody>
            <a:bodyPr lIns="50800" tIns="50800" rIns="50800" bIns="50800" rtlCol="0" anchor="ctr"/>
            <a:lstStyle/>
            <a:p>
              <a:pPr algn="ctr">
                <a:lnSpc>
                  <a:spcPts val="2100"/>
                </a:lnSpc>
              </a:pPr>
              <a:endParaRPr/>
            </a:p>
          </p:txBody>
        </p:sp>
      </p:grpSp>
      <p:sp>
        <p:nvSpPr>
          <p:cNvPr id="6" name="Freeform 16">
            <a:extLst>
              <a:ext uri="{FF2B5EF4-FFF2-40B4-BE49-F238E27FC236}">
                <a16:creationId xmlns:a16="http://schemas.microsoft.com/office/drawing/2014/main" id="{65344008-C0B6-2308-E436-096543881E41}"/>
              </a:ext>
            </a:extLst>
          </p:cNvPr>
          <p:cNvSpPr/>
          <p:nvPr/>
        </p:nvSpPr>
        <p:spPr>
          <a:xfrm>
            <a:off x="1028700" y="9226734"/>
            <a:ext cx="2001124" cy="545916"/>
          </a:xfrm>
          <a:custGeom>
            <a:avLst/>
            <a:gdLst/>
            <a:ahLst/>
            <a:cxnLst/>
            <a:rect l="l" t="t" r="r" b="b"/>
            <a:pathLst>
              <a:path w="2001124" h="545916">
                <a:moveTo>
                  <a:pt x="0" y="0"/>
                </a:moveTo>
                <a:lnTo>
                  <a:pt x="2001124" y="0"/>
                </a:lnTo>
                <a:lnTo>
                  <a:pt x="2001124" y="545916"/>
                </a:lnTo>
                <a:lnTo>
                  <a:pt x="0" y="545916"/>
                </a:lnTo>
                <a:lnTo>
                  <a:pt x="0" y="0"/>
                </a:lnTo>
                <a:close/>
              </a:path>
            </a:pathLst>
          </a:custGeom>
          <a:blipFill>
            <a:blip r:embed="rId2"/>
            <a:stretch>
              <a:fillRect/>
            </a:stretch>
          </a:blipFill>
        </p:spPr>
        <p:txBody>
          <a:bodyPr/>
          <a:lstStyle/>
          <a:p>
            <a:endParaRPr lang="en-US"/>
          </a:p>
        </p:txBody>
      </p:sp>
      <p:grpSp>
        <p:nvGrpSpPr>
          <p:cNvPr id="8" name="Group 21">
            <a:extLst>
              <a:ext uri="{FF2B5EF4-FFF2-40B4-BE49-F238E27FC236}">
                <a16:creationId xmlns:a16="http://schemas.microsoft.com/office/drawing/2014/main" id="{BEFA189F-9175-4A00-953A-AEB5A2A357C4}"/>
              </a:ext>
            </a:extLst>
          </p:cNvPr>
          <p:cNvGrpSpPr/>
          <p:nvPr/>
        </p:nvGrpSpPr>
        <p:grpSpPr>
          <a:xfrm>
            <a:off x="13814230" y="8958262"/>
            <a:ext cx="6103398" cy="1628775"/>
            <a:chOff x="0" y="0"/>
            <a:chExt cx="1111305" cy="296567"/>
          </a:xfrm>
        </p:grpSpPr>
        <p:sp>
          <p:nvSpPr>
            <p:cNvPr id="14" name="Freeform 13">
              <a:extLst>
                <a:ext uri="{FF2B5EF4-FFF2-40B4-BE49-F238E27FC236}">
                  <a16:creationId xmlns:a16="http://schemas.microsoft.com/office/drawing/2014/main" id="{57110FFE-15D5-591F-A85E-AB668D64D08F}"/>
                </a:ext>
              </a:extLst>
            </p:cNvPr>
            <p:cNvSpPr/>
            <p:nvPr/>
          </p:nvSpPr>
          <p:spPr>
            <a:xfrm>
              <a:off x="0" y="0"/>
              <a:ext cx="1111305" cy="296567"/>
            </a:xfrm>
            <a:custGeom>
              <a:avLst/>
              <a:gdLst/>
              <a:ahLst/>
              <a:cxnLst/>
              <a:rect l="l" t="t" r="r" b="b"/>
              <a:pathLst>
                <a:path w="1111305" h="296567">
                  <a:moveTo>
                    <a:pt x="203200" y="0"/>
                  </a:moveTo>
                  <a:lnTo>
                    <a:pt x="908105" y="0"/>
                  </a:lnTo>
                  <a:lnTo>
                    <a:pt x="1111305" y="296567"/>
                  </a:lnTo>
                  <a:lnTo>
                    <a:pt x="0" y="296567"/>
                  </a:lnTo>
                  <a:lnTo>
                    <a:pt x="203200" y="0"/>
                  </a:lnTo>
                  <a:close/>
                </a:path>
              </a:pathLst>
            </a:custGeom>
            <a:solidFill>
              <a:srgbClr val="C81919"/>
            </a:solidFill>
          </p:spPr>
          <p:txBody>
            <a:bodyPr/>
            <a:lstStyle/>
            <a:p>
              <a:endParaRPr lang="en-US"/>
            </a:p>
          </p:txBody>
        </p:sp>
        <p:sp>
          <p:nvSpPr>
            <p:cNvPr id="15" name="TextBox 14">
              <a:extLst>
                <a:ext uri="{FF2B5EF4-FFF2-40B4-BE49-F238E27FC236}">
                  <a16:creationId xmlns:a16="http://schemas.microsoft.com/office/drawing/2014/main" id="{177FD0F5-42F3-5EEB-3891-A71D1EE928E1}"/>
                </a:ext>
              </a:extLst>
            </p:cNvPr>
            <p:cNvSpPr txBox="1"/>
            <p:nvPr/>
          </p:nvSpPr>
          <p:spPr>
            <a:xfrm>
              <a:off x="127000" y="-38100"/>
              <a:ext cx="857305" cy="334667"/>
            </a:xfrm>
            <a:prstGeom prst="rect">
              <a:avLst/>
            </a:prstGeom>
          </p:spPr>
          <p:txBody>
            <a:bodyPr lIns="50800" tIns="50800" rIns="50800" bIns="50800" rtlCol="0" anchor="ctr"/>
            <a:lstStyle/>
            <a:p>
              <a:pPr algn="ctr">
                <a:lnSpc>
                  <a:spcPts val="2100"/>
                </a:lnSpc>
              </a:pPr>
              <a:endParaRPr/>
            </a:p>
          </p:txBody>
        </p:sp>
      </p:grpSp>
      <p:pic>
        <p:nvPicPr>
          <p:cNvPr id="19" name="Picture 18" descr="A screenshot of a email&#10;&#10;AI-generated content may be incorrect.">
            <a:extLst>
              <a:ext uri="{FF2B5EF4-FFF2-40B4-BE49-F238E27FC236}">
                <a16:creationId xmlns:a16="http://schemas.microsoft.com/office/drawing/2014/main" id="{A8BEF951-7BAB-E135-30B1-A8ADBB4D4F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5738" y="2628900"/>
            <a:ext cx="12581332" cy="6326205"/>
          </a:xfrm>
          <a:prstGeom prst="rect">
            <a:avLst/>
          </a:prstGeom>
        </p:spPr>
      </p:pic>
      <p:sp>
        <p:nvSpPr>
          <p:cNvPr id="21" name="TextBox 19">
            <a:extLst>
              <a:ext uri="{FF2B5EF4-FFF2-40B4-BE49-F238E27FC236}">
                <a16:creationId xmlns:a16="http://schemas.microsoft.com/office/drawing/2014/main" id="{2756FFA5-70AA-10AD-7C59-32933950A3A4}"/>
              </a:ext>
            </a:extLst>
          </p:cNvPr>
          <p:cNvSpPr txBox="1"/>
          <p:nvPr/>
        </p:nvSpPr>
        <p:spPr>
          <a:xfrm>
            <a:off x="1028700" y="642754"/>
            <a:ext cx="15837229" cy="2031325"/>
          </a:xfrm>
          <a:prstGeom prst="rect">
            <a:avLst/>
          </a:prstGeom>
        </p:spPr>
        <p:txBody>
          <a:bodyPr lIns="0" tIns="0" rIns="0" bIns="0" rtlCol="0" anchor="t">
            <a:spAutoFit/>
          </a:bodyPr>
          <a:lstStyle/>
          <a:p>
            <a:pPr algn="l"/>
            <a:r>
              <a:rPr lang="en-US" sz="6000" b="1" dirty="0">
                <a:solidFill>
                  <a:srgbClr val="C81919"/>
                </a:solidFill>
                <a:latin typeface="TT Hoves Bold"/>
                <a:ea typeface="TT Hoves Bold"/>
                <a:cs typeface="TT Hoves Bold"/>
                <a:sym typeface="TT Hoves Bold"/>
              </a:rPr>
              <a:t>Some functional RC tips:</a:t>
            </a:r>
          </a:p>
          <a:p>
            <a:pPr algn="l"/>
            <a:r>
              <a:rPr lang="en-US" sz="7200" b="1" dirty="0">
                <a:solidFill>
                  <a:srgbClr val="C81919"/>
                </a:solidFill>
                <a:latin typeface="TT Hoves Bold"/>
                <a:ea typeface="TT Hoves Bold"/>
                <a:cs typeface="TT Hoves Bold"/>
                <a:sym typeface="TT Hoves Bold"/>
              </a:rPr>
              <a:t>How to amend your ERB</a:t>
            </a:r>
          </a:p>
        </p:txBody>
      </p:sp>
    </p:spTree>
    <p:extLst>
      <p:ext uri="{BB962C8B-B14F-4D97-AF65-F5344CB8AC3E}">
        <p14:creationId xmlns:p14="http://schemas.microsoft.com/office/powerpoint/2010/main" val="2545332432"/>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87555D-11C0-042E-6A38-C66615C1F3F4}"/>
            </a:ext>
          </a:extLst>
        </p:cNvPr>
        <p:cNvGrpSpPr/>
        <p:nvPr/>
      </p:nvGrpSpPr>
      <p:grpSpPr>
        <a:xfrm>
          <a:off x="0" y="0"/>
          <a:ext cx="0" cy="0"/>
          <a:chOff x="0" y="0"/>
          <a:chExt cx="0" cy="0"/>
        </a:xfrm>
      </p:grpSpPr>
      <p:pic>
        <p:nvPicPr>
          <p:cNvPr id="3" name="Picture 2" descr="A cartoon of two people wearing superhero clothing&#10;&#10;AI-generated content may be incorrect.">
            <a:extLst>
              <a:ext uri="{FF2B5EF4-FFF2-40B4-BE49-F238E27FC236}">
                <a16:creationId xmlns:a16="http://schemas.microsoft.com/office/drawing/2014/main" id="{7E28EFB2-F540-437E-96EE-C0E7BFFD23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2163233"/>
            <a:ext cx="9683625" cy="7746900"/>
          </a:xfrm>
          <a:prstGeom prst="rect">
            <a:avLst/>
          </a:prstGeom>
          <a:noFill/>
        </p:spPr>
      </p:pic>
      <p:sp>
        <p:nvSpPr>
          <p:cNvPr id="6" name="Tijdelijke aanduiding voor dianummer 5">
            <a:extLst>
              <a:ext uri="{FF2B5EF4-FFF2-40B4-BE49-F238E27FC236}">
                <a16:creationId xmlns:a16="http://schemas.microsoft.com/office/drawing/2014/main" id="{0A9D79D7-0FF7-A35E-0285-4A3D78DA329D}"/>
              </a:ext>
            </a:extLst>
          </p:cNvPr>
          <p:cNvSpPr>
            <a:spLocks noGrp="1"/>
          </p:cNvSpPr>
          <p:nvPr>
            <p:ph type="sldNum" sz="quarter" idx="12"/>
          </p:nvPr>
        </p:nvSpPr>
        <p:spPr>
          <a:xfrm>
            <a:off x="4" y="9136800"/>
            <a:ext cx="2228848" cy="1144572"/>
          </a:xfrm>
        </p:spPr>
        <p:txBody>
          <a:bodyPr anchor="ctr">
            <a:normAutofit/>
          </a:bodyPr>
          <a:lstStyle/>
          <a:p>
            <a:pPr>
              <a:spcAft>
                <a:spcPts val="1200"/>
              </a:spcAft>
            </a:pPr>
            <a:fld id="{C194BDB0-F4EA-4DD6-8281-CCE2440D0CE0}" type="slidenum">
              <a:rPr lang="en-GB" smtClean="0"/>
              <a:pPr>
                <a:spcAft>
                  <a:spcPts val="1200"/>
                </a:spcAft>
              </a:pPr>
              <a:t>16</a:t>
            </a:fld>
            <a:endParaRPr lang="en-GB"/>
          </a:p>
        </p:txBody>
      </p:sp>
      <p:sp>
        <p:nvSpPr>
          <p:cNvPr id="9" name="TextBox 8">
            <a:extLst>
              <a:ext uri="{FF2B5EF4-FFF2-40B4-BE49-F238E27FC236}">
                <a16:creationId xmlns:a16="http://schemas.microsoft.com/office/drawing/2014/main" id="{0CFD0F57-B29C-B1B9-85DC-C04297C1F7A2}"/>
              </a:ext>
            </a:extLst>
          </p:cNvPr>
          <p:cNvSpPr txBox="1"/>
          <p:nvPr/>
        </p:nvSpPr>
        <p:spPr>
          <a:xfrm>
            <a:off x="14520811" y="2534914"/>
            <a:ext cx="2019078" cy="3785652"/>
          </a:xfrm>
          <a:prstGeom prst="rect">
            <a:avLst/>
          </a:prstGeom>
          <a:noFill/>
        </p:spPr>
        <p:txBody>
          <a:bodyPr wrap="none" rtlCol="0">
            <a:spAutoFit/>
          </a:bodyPr>
          <a:lstStyle/>
          <a:p>
            <a:pPr algn="ctr"/>
            <a:r>
              <a:rPr lang="en-NL" sz="4800" b="1" dirty="0">
                <a:solidFill>
                  <a:schemeClr val="bg1"/>
                </a:solidFill>
              </a:rPr>
              <a:t>RDM</a:t>
            </a:r>
          </a:p>
          <a:p>
            <a:pPr algn="ctr"/>
            <a:endParaRPr lang="en-NL" sz="4800" b="1" dirty="0">
              <a:solidFill>
                <a:schemeClr val="bg1"/>
              </a:solidFill>
            </a:endParaRPr>
          </a:p>
          <a:p>
            <a:pPr algn="ctr"/>
            <a:r>
              <a:rPr lang="en-NL" sz="4800" b="1" dirty="0">
                <a:solidFill>
                  <a:schemeClr val="bg1"/>
                </a:solidFill>
              </a:rPr>
              <a:t>Privacy</a:t>
            </a:r>
          </a:p>
          <a:p>
            <a:pPr algn="ctr"/>
            <a:endParaRPr lang="en-NL" sz="4800" b="1" dirty="0">
              <a:solidFill>
                <a:schemeClr val="bg1"/>
              </a:solidFill>
            </a:endParaRPr>
          </a:p>
          <a:p>
            <a:pPr algn="ctr"/>
            <a:r>
              <a:rPr lang="en-NL" sz="4800" b="1" dirty="0">
                <a:solidFill>
                  <a:schemeClr val="bg1"/>
                </a:solidFill>
              </a:rPr>
              <a:t>Ethics</a:t>
            </a:r>
          </a:p>
        </p:txBody>
      </p:sp>
      <p:sp>
        <p:nvSpPr>
          <p:cNvPr id="10" name="TextBox 9">
            <a:extLst>
              <a:ext uri="{FF2B5EF4-FFF2-40B4-BE49-F238E27FC236}">
                <a16:creationId xmlns:a16="http://schemas.microsoft.com/office/drawing/2014/main" id="{70E04DBD-E0F6-E458-59E7-1F81869610A1}"/>
              </a:ext>
            </a:extLst>
          </p:cNvPr>
          <p:cNvSpPr txBox="1"/>
          <p:nvPr/>
        </p:nvSpPr>
        <p:spPr>
          <a:xfrm>
            <a:off x="10368036" y="5324472"/>
            <a:ext cx="3722622" cy="707886"/>
          </a:xfrm>
          <a:prstGeom prst="rect">
            <a:avLst/>
          </a:prstGeom>
          <a:noFill/>
        </p:spPr>
        <p:txBody>
          <a:bodyPr wrap="none" rtlCol="0">
            <a:spAutoFit/>
          </a:bodyPr>
          <a:lstStyle/>
          <a:p>
            <a:r>
              <a:rPr lang="en-NL" sz="4000" b="1" dirty="0">
                <a:solidFill>
                  <a:schemeClr val="bg1"/>
                </a:solidFill>
              </a:rPr>
              <a:t>Research Pitstop</a:t>
            </a:r>
          </a:p>
        </p:txBody>
      </p:sp>
      <p:grpSp>
        <p:nvGrpSpPr>
          <p:cNvPr id="2" name="Group 2">
            <a:extLst>
              <a:ext uri="{FF2B5EF4-FFF2-40B4-BE49-F238E27FC236}">
                <a16:creationId xmlns:a16="http://schemas.microsoft.com/office/drawing/2014/main" id="{1BBDCAC7-2F97-A54C-7BCF-DF94F7A7D75D}"/>
              </a:ext>
            </a:extLst>
          </p:cNvPr>
          <p:cNvGrpSpPr/>
          <p:nvPr/>
        </p:nvGrpSpPr>
        <p:grpSpPr>
          <a:xfrm rot="-10800000">
            <a:off x="14447117" y="-331087"/>
            <a:ext cx="7681766" cy="3540443"/>
            <a:chOff x="0" y="0"/>
            <a:chExt cx="406400" cy="187305"/>
          </a:xfrm>
        </p:grpSpPr>
        <p:sp>
          <p:nvSpPr>
            <p:cNvPr id="4" name="Freeform 3">
              <a:extLst>
                <a:ext uri="{FF2B5EF4-FFF2-40B4-BE49-F238E27FC236}">
                  <a16:creationId xmlns:a16="http://schemas.microsoft.com/office/drawing/2014/main" id="{186E6778-1F6E-F66A-3E5F-0087B9A3DEC3}"/>
                </a:ext>
              </a:extLst>
            </p:cNvPr>
            <p:cNvSpPr/>
            <p:nvPr/>
          </p:nvSpPr>
          <p:spPr>
            <a:xfrm>
              <a:off x="0" y="0"/>
              <a:ext cx="406400" cy="187305"/>
            </a:xfrm>
            <a:custGeom>
              <a:avLst/>
              <a:gdLst/>
              <a:ahLst/>
              <a:cxnLst/>
              <a:rect l="l" t="t" r="r" b="b"/>
              <a:pathLst>
                <a:path w="406400" h="187305">
                  <a:moveTo>
                    <a:pt x="203200" y="0"/>
                  </a:moveTo>
                  <a:lnTo>
                    <a:pt x="203200" y="0"/>
                  </a:lnTo>
                  <a:lnTo>
                    <a:pt x="406400" y="187305"/>
                  </a:lnTo>
                  <a:lnTo>
                    <a:pt x="0" y="187305"/>
                  </a:lnTo>
                  <a:lnTo>
                    <a:pt x="203200" y="0"/>
                  </a:lnTo>
                  <a:close/>
                </a:path>
              </a:pathLst>
            </a:custGeom>
            <a:solidFill>
              <a:srgbClr val="C81919">
                <a:alpha val="80000"/>
              </a:srgbClr>
            </a:solidFill>
          </p:spPr>
          <p:txBody>
            <a:bodyPr/>
            <a:lstStyle/>
            <a:p>
              <a:endParaRPr lang="en-US"/>
            </a:p>
          </p:txBody>
        </p:sp>
        <p:sp>
          <p:nvSpPr>
            <p:cNvPr id="8" name="TextBox 4">
              <a:extLst>
                <a:ext uri="{FF2B5EF4-FFF2-40B4-BE49-F238E27FC236}">
                  <a16:creationId xmlns:a16="http://schemas.microsoft.com/office/drawing/2014/main" id="{FE816DB8-3A1B-BBEA-BD2F-D18E6B24E03C}"/>
                </a:ext>
              </a:extLst>
            </p:cNvPr>
            <p:cNvSpPr txBox="1"/>
            <p:nvPr/>
          </p:nvSpPr>
          <p:spPr>
            <a:xfrm>
              <a:off x="127000" y="-38100"/>
              <a:ext cx="152400" cy="225405"/>
            </a:xfrm>
            <a:prstGeom prst="rect">
              <a:avLst/>
            </a:prstGeom>
          </p:spPr>
          <p:txBody>
            <a:bodyPr lIns="50800" tIns="50800" rIns="50800" bIns="50800" rtlCol="0" anchor="ctr"/>
            <a:lstStyle/>
            <a:p>
              <a:pPr algn="ctr">
                <a:lnSpc>
                  <a:spcPts val="2100"/>
                </a:lnSpc>
              </a:pPr>
              <a:endParaRPr/>
            </a:p>
          </p:txBody>
        </p:sp>
      </p:grpSp>
      <p:sp>
        <p:nvSpPr>
          <p:cNvPr id="14" name="Freeform 13">
            <a:extLst>
              <a:ext uri="{FF2B5EF4-FFF2-40B4-BE49-F238E27FC236}">
                <a16:creationId xmlns:a16="http://schemas.microsoft.com/office/drawing/2014/main" id="{29E7E492-3B8E-7C88-DB12-637CB5C9247E}"/>
              </a:ext>
            </a:extLst>
          </p:cNvPr>
          <p:cNvSpPr/>
          <p:nvPr/>
        </p:nvSpPr>
        <p:spPr>
          <a:xfrm>
            <a:off x="228600" y="9626784"/>
            <a:ext cx="2001124" cy="545916"/>
          </a:xfrm>
          <a:custGeom>
            <a:avLst/>
            <a:gdLst/>
            <a:ahLst/>
            <a:cxnLst/>
            <a:rect l="l" t="t" r="r" b="b"/>
            <a:pathLst>
              <a:path w="2001124" h="545916">
                <a:moveTo>
                  <a:pt x="0" y="0"/>
                </a:moveTo>
                <a:lnTo>
                  <a:pt x="2001124" y="0"/>
                </a:lnTo>
                <a:lnTo>
                  <a:pt x="2001124" y="545916"/>
                </a:lnTo>
                <a:lnTo>
                  <a:pt x="0" y="545916"/>
                </a:lnTo>
                <a:lnTo>
                  <a:pt x="0" y="0"/>
                </a:lnTo>
                <a:close/>
              </a:path>
            </a:pathLst>
          </a:custGeom>
          <a:blipFill>
            <a:blip r:embed="rId4"/>
            <a:stretch>
              <a:fillRect/>
            </a:stretch>
          </a:blipFill>
        </p:spPr>
        <p:txBody>
          <a:bodyPr/>
          <a:lstStyle/>
          <a:p>
            <a:endParaRPr lang="en-US"/>
          </a:p>
        </p:txBody>
      </p:sp>
      <p:grpSp>
        <p:nvGrpSpPr>
          <p:cNvPr id="15" name="Group 14">
            <a:extLst>
              <a:ext uri="{FF2B5EF4-FFF2-40B4-BE49-F238E27FC236}">
                <a16:creationId xmlns:a16="http://schemas.microsoft.com/office/drawing/2014/main" id="{A0499E77-D9CA-C76D-0F0F-A8118E83CC87}"/>
              </a:ext>
            </a:extLst>
          </p:cNvPr>
          <p:cNvGrpSpPr/>
          <p:nvPr/>
        </p:nvGrpSpPr>
        <p:grpSpPr>
          <a:xfrm>
            <a:off x="13814230" y="8958262"/>
            <a:ext cx="6103398" cy="1628775"/>
            <a:chOff x="0" y="0"/>
            <a:chExt cx="8137864" cy="2171700"/>
          </a:xfrm>
        </p:grpSpPr>
        <p:grpSp>
          <p:nvGrpSpPr>
            <p:cNvPr id="16" name="Group 15">
              <a:extLst>
                <a:ext uri="{FF2B5EF4-FFF2-40B4-BE49-F238E27FC236}">
                  <a16:creationId xmlns:a16="http://schemas.microsoft.com/office/drawing/2014/main" id="{242E4A2C-731F-0CA0-D13F-3D7F26C1621C}"/>
                </a:ext>
              </a:extLst>
            </p:cNvPr>
            <p:cNvGrpSpPr/>
            <p:nvPr/>
          </p:nvGrpSpPr>
          <p:grpSpPr>
            <a:xfrm>
              <a:off x="0" y="0"/>
              <a:ext cx="8137864" cy="2171700"/>
              <a:chOff x="0" y="0"/>
              <a:chExt cx="1111305" cy="296567"/>
            </a:xfrm>
          </p:grpSpPr>
          <p:sp>
            <p:nvSpPr>
              <p:cNvPr id="18" name="Freeform 16">
                <a:extLst>
                  <a:ext uri="{FF2B5EF4-FFF2-40B4-BE49-F238E27FC236}">
                    <a16:creationId xmlns:a16="http://schemas.microsoft.com/office/drawing/2014/main" id="{1CFD524F-F05D-8D44-3D67-83CB7791D077}"/>
                  </a:ext>
                </a:extLst>
              </p:cNvPr>
              <p:cNvSpPr/>
              <p:nvPr/>
            </p:nvSpPr>
            <p:spPr>
              <a:xfrm>
                <a:off x="0" y="0"/>
                <a:ext cx="1111305" cy="296567"/>
              </a:xfrm>
              <a:custGeom>
                <a:avLst/>
                <a:gdLst/>
                <a:ahLst/>
                <a:cxnLst/>
                <a:rect l="l" t="t" r="r" b="b"/>
                <a:pathLst>
                  <a:path w="1111305" h="296567">
                    <a:moveTo>
                      <a:pt x="203200" y="0"/>
                    </a:moveTo>
                    <a:lnTo>
                      <a:pt x="908105" y="0"/>
                    </a:lnTo>
                    <a:lnTo>
                      <a:pt x="1111305" y="296567"/>
                    </a:lnTo>
                    <a:lnTo>
                      <a:pt x="0" y="296567"/>
                    </a:lnTo>
                    <a:lnTo>
                      <a:pt x="203200" y="0"/>
                    </a:lnTo>
                    <a:close/>
                  </a:path>
                </a:pathLst>
              </a:custGeom>
              <a:solidFill>
                <a:srgbClr val="C81919"/>
              </a:solidFill>
            </p:spPr>
            <p:txBody>
              <a:bodyPr/>
              <a:lstStyle/>
              <a:p>
                <a:endParaRPr lang="en-US"/>
              </a:p>
            </p:txBody>
          </p:sp>
          <p:sp>
            <p:nvSpPr>
              <p:cNvPr id="19" name="TextBox 17">
                <a:extLst>
                  <a:ext uri="{FF2B5EF4-FFF2-40B4-BE49-F238E27FC236}">
                    <a16:creationId xmlns:a16="http://schemas.microsoft.com/office/drawing/2014/main" id="{0C9D29C8-CFD6-10ED-CBDE-760D92742E8F}"/>
                  </a:ext>
                </a:extLst>
              </p:cNvPr>
              <p:cNvSpPr txBox="1"/>
              <p:nvPr/>
            </p:nvSpPr>
            <p:spPr>
              <a:xfrm>
                <a:off x="127000" y="-38100"/>
                <a:ext cx="857305" cy="334667"/>
              </a:xfrm>
              <a:prstGeom prst="rect">
                <a:avLst/>
              </a:prstGeom>
            </p:spPr>
            <p:txBody>
              <a:bodyPr lIns="50800" tIns="50800" rIns="50800" bIns="50800" rtlCol="0" anchor="ctr"/>
              <a:lstStyle/>
              <a:p>
                <a:pPr algn="ctr">
                  <a:lnSpc>
                    <a:spcPts val="2100"/>
                  </a:lnSpc>
                </a:pPr>
                <a:endParaRPr/>
              </a:p>
            </p:txBody>
          </p:sp>
        </p:grpSp>
        <p:sp>
          <p:nvSpPr>
            <p:cNvPr id="17" name="TextBox 18">
              <a:extLst>
                <a:ext uri="{FF2B5EF4-FFF2-40B4-BE49-F238E27FC236}">
                  <a16:creationId xmlns:a16="http://schemas.microsoft.com/office/drawing/2014/main" id="{72A31F1B-969A-24DA-3369-4D964E3470AF}"/>
                </a:ext>
              </a:extLst>
            </p:cNvPr>
            <p:cNvSpPr txBox="1"/>
            <p:nvPr/>
          </p:nvSpPr>
          <p:spPr>
            <a:xfrm>
              <a:off x="2829957" y="777907"/>
              <a:ext cx="2429256" cy="374291"/>
            </a:xfrm>
            <a:prstGeom prst="rect">
              <a:avLst/>
            </a:prstGeom>
          </p:spPr>
          <p:txBody>
            <a:bodyPr lIns="0" tIns="0" rIns="0" bIns="0" rtlCol="0" anchor="t">
              <a:spAutoFit/>
            </a:bodyPr>
            <a:lstStyle/>
            <a:p>
              <a:pPr algn="l">
                <a:lnSpc>
                  <a:spcPts val="2340"/>
                </a:lnSpc>
              </a:pPr>
              <a:r>
                <a:rPr lang="en-US" sz="1800" b="1" dirty="0">
                  <a:solidFill>
                    <a:srgbClr val="FFFFFF"/>
                  </a:solidFill>
                  <a:latin typeface="Helios Bold"/>
                  <a:ea typeface="Helios Bold"/>
                  <a:cs typeface="Helios Bold"/>
                  <a:sym typeface="Helios Bold"/>
                </a:rPr>
                <a:t>Data Bites </a:t>
              </a:r>
              <a:r>
                <a:rPr lang="en-US" b="1" dirty="0">
                  <a:solidFill>
                    <a:srgbClr val="FFFFFF"/>
                  </a:solidFill>
                  <a:latin typeface="Helios Bold"/>
                  <a:ea typeface="Helios Bold"/>
                  <a:cs typeface="Helios Bold"/>
                  <a:sym typeface="Helios Bold"/>
                </a:rPr>
                <a:t>2026</a:t>
              </a:r>
              <a:endParaRPr lang="en-US" dirty="0"/>
            </a:p>
          </p:txBody>
        </p:sp>
      </p:grpSp>
      <p:sp>
        <p:nvSpPr>
          <p:cNvPr id="23" name="TextBox 44">
            <a:extLst>
              <a:ext uri="{FF2B5EF4-FFF2-40B4-BE49-F238E27FC236}">
                <a16:creationId xmlns:a16="http://schemas.microsoft.com/office/drawing/2014/main" id="{39D41622-6C1C-C84C-CD3F-7AB8A27E7C8A}"/>
              </a:ext>
            </a:extLst>
          </p:cNvPr>
          <p:cNvSpPr txBox="1"/>
          <p:nvPr/>
        </p:nvSpPr>
        <p:spPr>
          <a:xfrm>
            <a:off x="285936" y="671802"/>
            <a:ext cx="16274003" cy="1250920"/>
          </a:xfrm>
          <a:prstGeom prst="rect">
            <a:avLst/>
          </a:prstGeom>
        </p:spPr>
        <p:txBody>
          <a:bodyPr wrap="square" lIns="0" tIns="0" rIns="0" bIns="0" rtlCol="0" anchor="t">
            <a:spAutoFit/>
          </a:bodyPr>
          <a:lstStyle/>
          <a:p>
            <a:pPr algn="l">
              <a:lnSpc>
                <a:spcPts val="10199"/>
              </a:lnSpc>
            </a:pPr>
            <a:r>
              <a:rPr lang="en-US" sz="7200" b="1" dirty="0">
                <a:solidFill>
                  <a:srgbClr val="C81919"/>
                </a:solidFill>
                <a:latin typeface="TT Hoves Bold"/>
                <a:ea typeface="TT Hoves Bold"/>
                <a:cs typeface="TT Hoves Bold"/>
                <a:sym typeface="TT Hoves Bold"/>
              </a:rPr>
              <a:t> 1</a:t>
            </a:r>
            <a:r>
              <a:rPr lang="en-US" sz="7200" b="1" baseline="30000" dirty="0">
                <a:solidFill>
                  <a:srgbClr val="C81919"/>
                </a:solidFill>
                <a:latin typeface="TT Hoves Bold"/>
                <a:ea typeface="TT Hoves Bold"/>
                <a:cs typeface="TT Hoves Bold"/>
                <a:sym typeface="TT Hoves Bold"/>
              </a:rPr>
              <a:t>st</a:t>
            </a:r>
            <a:r>
              <a:rPr lang="en-US" sz="7200" b="1" dirty="0">
                <a:solidFill>
                  <a:srgbClr val="C81919"/>
                </a:solidFill>
                <a:latin typeface="TT Hoves Bold"/>
                <a:ea typeface="TT Hoves Bold"/>
                <a:cs typeface="TT Hoves Bold"/>
                <a:sym typeface="TT Hoves Bold"/>
              </a:rPr>
              <a:t> Responders: </a:t>
            </a:r>
            <a:r>
              <a:rPr lang="en-US" sz="8499" b="1" dirty="0">
                <a:solidFill>
                  <a:srgbClr val="C81919"/>
                </a:solidFill>
                <a:latin typeface="TT Hoves Bold"/>
                <a:ea typeface="TT Hoves Bold"/>
                <a:cs typeface="TT Hoves Bold"/>
                <a:sym typeface="TT Hoves Bold"/>
              </a:rPr>
              <a:t>Data Stewards</a:t>
            </a:r>
          </a:p>
        </p:txBody>
      </p:sp>
      <p:sp>
        <p:nvSpPr>
          <p:cNvPr id="24" name="TextBox 23">
            <a:extLst>
              <a:ext uri="{FF2B5EF4-FFF2-40B4-BE49-F238E27FC236}">
                <a16:creationId xmlns:a16="http://schemas.microsoft.com/office/drawing/2014/main" id="{4333414B-9640-1364-472A-7CD94891F734}"/>
              </a:ext>
            </a:extLst>
          </p:cNvPr>
          <p:cNvSpPr txBox="1"/>
          <p:nvPr/>
        </p:nvSpPr>
        <p:spPr>
          <a:xfrm>
            <a:off x="9601200" y="3619500"/>
            <a:ext cx="8487254" cy="3827202"/>
          </a:xfrm>
          <a:prstGeom prst="rect">
            <a:avLst/>
          </a:prstGeom>
          <a:noFill/>
        </p:spPr>
        <p:txBody>
          <a:bodyPr wrap="square" rtlCol="0">
            <a:spAutoFit/>
          </a:bodyPr>
          <a:lstStyle/>
          <a:p>
            <a:pPr marL="685800" indent="-685800">
              <a:lnSpc>
                <a:spcPct val="150000"/>
              </a:lnSpc>
              <a:buFont typeface="Wingdings" pitchFamily="2" charset="2"/>
              <a:buChar char="ü"/>
            </a:pPr>
            <a:r>
              <a:rPr lang="en-NL" sz="4800" b="1" dirty="0"/>
              <a:t>Research Data Management</a:t>
            </a:r>
          </a:p>
          <a:p>
            <a:pPr marL="742950" lvl="1" indent="-285750">
              <a:lnSpc>
                <a:spcPct val="150000"/>
              </a:lnSpc>
              <a:buFont typeface="Arial" panose="020B0604020202020204" pitchFamily="34" charset="0"/>
              <a:buChar char="•"/>
            </a:pPr>
            <a:r>
              <a:rPr lang="en-NL" sz="6000" b="1" u="sng" dirty="0">
                <a:solidFill>
                  <a:srgbClr val="FF0000"/>
                </a:solidFill>
              </a:rPr>
              <a:t>Privacy Concerns</a:t>
            </a:r>
          </a:p>
          <a:p>
            <a:pPr marL="742950" lvl="1" indent="-285750">
              <a:lnSpc>
                <a:spcPct val="150000"/>
              </a:lnSpc>
              <a:buFont typeface="Arial" panose="020B0604020202020204" pitchFamily="34" charset="0"/>
              <a:buChar char="•"/>
            </a:pPr>
            <a:r>
              <a:rPr lang="en-NL" sz="6000" b="1" u="sng" dirty="0">
                <a:solidFill>
                  <a:srgbClr val="FF0000"/>
                </a:solidFill>
              </a:rPr>
              <a:t>Ethical Considerations</a:t>
            </a:r>
          </a:p>
        </p:txBody>
      </p:sp>
      <p:sp>
        <p:nvSpPr>
          <p:cNvPr id="26" name="Rectangle 25">
            <a:extLst>
              <a:ext uri="{FF2B5EF4-FFF2-40B4-BE49-F238E27FC236}">
                <a16:creationId xmlns:a16="http://schemas.microsoft.com/office/drawing/2014/main" id="{BA971731-9DE0-635D-E8F0-5A7A3B959541}"/>
              </a:ext>
            </a:extLst>
          </p:cNvPr>
          <p:cNvSpPr/>
          <p:nvPr/>
        </p:nvSpPr>
        <p:spPr>
          <a:xfrm>
            <a:off x="7655739" y="9250649"/>
            <a:ext cx="2174056" cy="57176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NL" dirty="0"/>
              <a:t>Co</a:t>
            </a:r>
          </a:p>
        </p:txBody>
      </p:sp>
      <p:sp>
        <p:nvSpPr>
          <p:cNvPr id="28" name="TextBox 27">
            <a:extLst>
              <a:ext uri="{FF2B5EF4-FFF2-40B4-BE49-F238E27FC236}">
                <a16:creationId xmlns:a16="http://schemas.microsoft.com/office/drawing/2014/main" id="{9B983BE9-8D8D-5D4A-0A8C-A0030562D0FD}"/>
              </a:ext>
            </a:extLst>
          </p:cNvPr>
          <p:cNvSpPr txBox="1"/>
          <p:nvPr/>
        </p:nvSpPr>
        <p:spPr>
          <a:xfrm>
            <a:off x="7008484" y="9587925"/>
            <a:ext cx="4172937" cy="584775"/>
          </a:xfrm>
          <a:prstGeom prst="rect">
            <a:avLst/>
          </a:prstGeom>
          <a:noFill/>
        </p:spPr>
        <p:txBody>
          <a:bodyPr wrap="none" rtlCol="0">
            <a:spAutoFit/>
          </a:bodyPr>
          <a:lstStyle/>
          <a:p>
            <a:r>
              <a:rPr lang="en-NL" sz="3200" b="1" dirty="0">
                <a:hlinkClick r:id="rId5"/>
              </a:rPr>
              <a:t>Contact a Data Steward</a:t>
            </a:r>
            <a:endParaRPr lang="en-NL" sz="3200" b="1" dirty="0"/>
          </a:p>
        </p:txBody>
      </p:sp>
      <p:pic>
        <p:nvPicPr>
          <p:cNvPr id="29" name="Picture 28">
            <a:extLst>
              <a:ext uri="{FF2B5EF4-FFF2-40B4-BE49-F238E27FC236}">
                <a16:creationId xmlns:a16="http://schemas.microsoft.com/office/drawing/2014/main" id="{66CBE43B-2C1A-02BA-B9EF-E60E2074EC2B}"/>
              </a:ext>
            </a:extLst>
          </p:cNvPr>
          <p:cNvPicPr>
            <a:picLocks noChangeAspect="1"/>
          </p:cNvPicPr>
          <p:nvPr/>
        </p:nvPicPr>
        <p:blipFill>
          <a:blip r:embed="rId6"/>
          <a:stretch>
            <a:fillRect/>
          </a:stretch>
        </p:blipFill>
        <p:spPr>
          <a:xfrm>
            <a:off x="6201858" y="9545133"/>
            <a:ext cx="778917" cy="778917"/>
          </a:xfrm>
          <a:prstGeom prst="rect">
            <a:avLst/>
          </a:prstGeom>
        </p:spPr>
      </p:pic>
    </p:spTree>
    <p:extLst>
      <p:ext uri="{BB962C8B-B14F-4D97-AF65-F5344CB8AC3E}">
        <p14:creationId xmlns:p14="http://schemas.microsoft.com/office/powerpoint/2010/main" val="26388332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dissolve">
                                      <p:cBhvr>
                                        <p:cTn id="7" dur="500"/>
                                        <p:tgtEl>
                                          <p:spTgt spid="2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4">
                                            <p:txEl>
                                              <p:pRg st="1" end="1"/>
                                            </p:txEl>
                                          </p:spTgt>
                                        </p:tgtEl>
                                        <p:attrNameLst>
                                          <p:attrName>style.visibility</p:attrName>
                                        </p:attrNameLst>
                                      </p:cBhvr>
                                      <p:to>
                                        <p:strVal val="visible"/>
                                      </p:to>
                                    </p:set>
                                    <p:anim calcmode="lin" valueType="num">
                                      <p:cBhvr additive="base">
                                        <p:cTn id="12"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4">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24">
                                            <p:txEl>
                                              <p:pRg st="2" end="2"/>
                                            </p:txEl>
                                          </p:spTgt>
                                        </p:tgtEl>
                                        <p:attrNameLst>
                                          <p:attrName>style.visibility</p:attrName>
                                        </p:attrNameLst>
                                      </p:cBhvr>
                                      <p:to>
                                        <p:strVal val="visible"/>
                                      </p:to>
                                    </p:set>
                                    <p:anim calcmode="lin" valueType="num">
                                      <p:cBhvr additive="base">
                                        <p:cTn id="16"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C81919"/>
        </a:solidFill>
        <a:effectLst/>
      </p:bgPr>
    </p:bg>
    <p:spTree>
      <p:nvGrpSpPr>
        <p:cNvPr id="1" name=""/>
        <p:cNvGrpSpPr/>
        <p:nvPr/>
      </p:nvGrpSpPr>
      <p:grpSpPr>
        <a:xfrm>
          <a:off x="0" y="0"/>
          <a:ext cx="0" cy="0"/>
          <a:chOff x="0" y="0"/>
          <a:chExt cx="0" cy="0"/>
        </a:xfrm>
      </p:grpSpPr>
      <p:sp>
        <p:nvSpPr>
          <p:cNvPr id="2" name="TextBox 2"/>
          <p:cNvSpPr txBox="1"/>
          <p:nvPr/>
        </p:nvSpPr>
        <p:spPr>
          <a:xfrm>
            <a:off x="1035647" y="4337251"/>
            <a:ext cx="16223653" cy="1438275"/>
          </a:xfrm>
          <a:prstGeom prst="rect">
            <a:avLst/>
          </a:prstGeom>
        </p:spPr>
        <p:txBody>
          <a:bodyPr wrap="square" lIns="0" tIns="0" rIns="0" bIns="0" rtlCol="0" anchor="t">
            <a:spAutoFit/>
          </a:bodyPr>
          <a:lstStyle/>
          <a:p>
            <a:pPr algn="ctr">
              <a:lnSpc>
                <a:spcPts val="11381"/>
              </a:lnSpc>
            </a:pPr>
            <a:r>
              <a:rPr lang="en-US" sz="9450" b="1" dirty="0">
                <a:solidFill>
                  <a:srgbClr val="FFFFFF"/>
                </a:solidFill>
                <a:latin typeface="TT Hoves Bold"/>
                <a:sym typeface="TT Hoves Bold"/>
              </a:rPr>
              <a:t>Any questions?</a:t>
            </a:r>
            <a:endParaRPr lang="en-US" dirty="0"/>
          </a:p>
        </p:txBody>
      </p:sp>
      <p:grpSp>
        <p:nvGrpSpPr>
          <p:cNvPr id="4" name="Group 4"/>
          <p:cNvGrpSpPr/>
          <p:nvPr/>
        </p:nvGrpSpPr>
        <p:grpSpPr>
          <a:xfrm>
            <a:off x="13814230" y="9105900"/>
            <a:ext cx="6103398" cy="1333500"/>
            <a:chOff x="0" y="0"/>
            <a:chExt cx="1111305" cy="242803"/>
          </a:xfrm>
        </p:grpSpPr>
        <p:sp>
          <p:nvSpPr>
            <p:cNvPr id="5" name="Freeform 5"/>
            <p:cNvSpPr/>
            <p:nvPr/>
          </p:nvSpPr>
          <p:spPr>
            <a:xfrm>
              <a:off x="0" y="0"/>
              <a:ext cx="1111305" cy="242803"/>
            </a:xfrm>
            <a:custGeom>
              <a:avLst/>
              <a:gdLst/>
              <a:ahLst/>
              <a:cxnLst/>
              <a:rect l="l" t="t" r="r" b="b"/>
              <a:pathLst>
                <a:path w="1111305" h="242803">
                  <a:moveTo>
                    <a:pt x="203200" y="0"/>
                  </a:moveTo>
                  <a:lnTo>
                    <a:pt x="908105" y="0"/>
                  </a:lnTo>
                  <a:lnTo>
                    <a:pt x="1111305" y="242803"/>
                  </a:lnTo>
                  <a:lnTo>
                    <a:pt x="0" y="242803"/>
                  </a:lnTo>
                  <a:lnTo>
                    <a:pt x="203200" y="0"/>
                  </a:lnTo>
                  <a:close/>
                </a:path>
              </a:pathLst>
            </a:custGeom>
            <a:solidFill>
              <a:srgbClr val="FFFFFF"/>
            </a:solidFill>
          </p:spPr>
          <p:txBody>
            <a:bodyPr/>
            <a:lstStyle/>
            <a:p>
              <a:endParaRPr lang="en-US"/>
            </a:p>
          </p:txBody>
        </p:sp>
        <p:sp>
          <p:nvSpPr>
            <p:cNvPr id="6" name="TextBox 6"/>
            <p:cNvSpPr txBox="1"/>
            <p:nvPr/>
          </p:nvSpPr>
          <p:spPr>
            <a:xfrm>
              <a:off x="127000" y="-38100"/>
              <a:ext cx="857305" cy="280903"/>
            </a:xfrm>
            <a:prstGeom prst="rect">
              <a:avLst/>
            </a:prstGeom>
          </p:spPr>
          <p:txBody>
            <a:bodyPr lIns="50800" tIns="50800" rIns="50800" bIns="50800" rtlCol="0" anchor="ctr"/>
            <a:lstStyle/>
            <a:p>
              <a:pPr algn="ctr">
                <a:lnSpc>
                  <a:spcPts val="2100"/>
                </a:lnSpc>
              </a:pPr>
              <a:endParaRPr/>
            </a:p>
          </p:txBody>
        </p:sp>
      </p:grpSp>
      <p:sp>
        <p:nvSpPr>
          <p:cNvPr id="11" name="TextBox 18">
            <a:extLst>
              <a:ext uri="{FF2B5EF4-FFF2-40B4-BE49-F238E27FC236}">
                <a16:creationId xmlns:a16="http://schemas.microsoft.com/office/drawing/2014/main" id="{8F64AF1F-1121-6771-CAC0-267A20FF36CF}"/>
              </a:ext>
            </a:extLst>
          </p:cNvPr>
          <p:cNvSpPr txBox="1"/>
          <p:nvPr/>
        </p:nvSpPr>
        <p:spPr>
          <a:xfrm>
            <a:off x="15954958" y="9353940"/>
            <a:ext cx="1821942" cy="280718"/>
          </a:xfrm>
          <a:prstGeom prst="rect">
            <a:avLst/>
          </a:prstGeom>
        </p:spPr>
        <p:txBody>
          <a:bodyPr lIns="0" tIns="0" rIns="0" bIns="0" rtlCol="0" anchor="t">
            <a:spAutoFit/>
          </a:bodyPr>
          <a:lstStyle/>
          <a:p>
            <a:pPr algn="l">
              <a:lnSpc>
                <a:spcPts val="2340"/>
              </a:lnSpc>
            </a:pPr>
            <a:r>
              <a:rPr lang="en-US" sz="1800" b="1" dirty="0">
                <a:solidFill>
                  <a:srgbClr val="FFFFFF"/>
                </a:solidFill>
                <a:latin typeface="Helios Bold"/>
                <a:ea typeface="Helios Bold"/>
                <a:cs typeface="Helios Bold"/>
                <a:sym typeface="Helios Bold"/>
              </a:rPr>
              <a:t>Data Bites </a:t>
            </a:r>
            <a:r>
              <a:rPr lang="en-US" b="1" dirty="0">
                <a:solidFill>
                  <a:srgbClr val="FFFFFF"/>
                </a:solidFill>
                <a:latin typeface="Helios Bold"/>
                <a:ea typeface="Helios Bold"/>
                <a:cs typeface="Helios Bold"/>
                <a:sym typeface="Helios Bold"/>
              </a:rPr>
              <a:t>2026</a:t>
            </a:r>
            <a:endParaRPr lang="en-US" dirty="0"/>
          </a:p>
        </p:txBody>
      </p:sp>
      <p:sp>
        <p:nvSpPr>
          <p:cNvPr id="13" name="TextBox 7">
            <a:extLst>
              <a:ext uri="{FF2B5EF4-FFF2-40B4-BE49-F238E27FC236}">
                <a16:creationId xmlns:a16="http://schemas.microsoft.com/office/drawing/2014/main" id="{306B7ED0-960D-052E-CAD4-8A952FA591CB}"/>
              </a:ext>
            </a:extLst>
          </p:cNvPr>
          <p:cNvSpPr txBox="1"/>
          <p:nvPr/>
        </p:nvSpPr>
        <p:spPr>
          <a:xfrm>
            <a:off x="15912371" y="9457849"/>
            <a:ext cx="2009677" cy="275653"/>
          </a:xfrm>
          <a:prstGeom prst="rect">
            <a:avLst/>
          </a:prstGeom>
        </p:spPr>
        <p:txBody>
          <a:bodyPr wrap="square" lIns="0" tIns="0" rIns="0" bIns="0" rtlCol="0" anchor="t">
            <a:spAutoFit/>
          </a:bodyPr>
          <a:lstStyle/>
          <a:p>
            <a:pPr>
              <a:lnSpc>
                <a:spcPts val="2340"/>
              </a:lnSpc>
              <a:spcBef>
                <a:spcPct val="0"/>
              </a:spcBef>
            </a:pPr>
            <a:r>
              <a:rPr lang="en-US" sz="1800" b="1" dirty="0">
                <a:solidFill>
                  <a:srgbClr val="C81919"/>
                </a:solidFill>
                <a:latin typeface="Helios Bold"/>
                <a:ea typeface="Helios Bold"/>
                <a:cs typeface="Helios Bold"/>
                <a:sym typeface="Helios Bold"/>
              </a:rPr>
              <a:t>Data </a:t>
            </a:r>
            <a:r>
              <a:rPr lang="en-US" b="1" dirty="0">
                <a:solidFill>
                  <a:srgbClr val="C81919"/>
                </a:solidFill>
                <a:latin typeface="Helios Bold"/>
                <a:ea typeface="Helios Bold"/>
                <a:cs typeface="Helios Bold"/>
                <a:sym typeface="Helios Bold"/>
              </a:rPr>
              <a:t>Bites 2026</a:t>
            </a:r>
            <a:endParaRPr lang="en-US" sz="1800" b="1" dirty="0">
              <a:solidFill>
                <a:srgbClr val="C81919"/>
              </a:solidFill>
              <a:latin typeface="Helios Bold"/>
              <a:ea typeface="Helios Bold"/>
              <a:cs typeface="Helios Bold"/>
              <a:sym typeface="Helios Bold"/>
            </a:endParaRPr>
          </a:p>
        </p:txBody>
      </p:sp>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C81919"/>
        </a:solidFill>
        <a:effectLst/>
      </p:bgPr>
    </p:bg>
    <p:spTree>
      <p:nvGrpSpPr>
        <p:cNvPr id="1" name="">
          <a:extLst>
            <a:ext uri="{FF2B5EF4-FFF2-40B4-BE49-F238E27FC236}">
              <a16:creationId xmlns:a16="http://schemas.microsoft.com/office/drawing/2014/main" id="{EFF41146-B042-CBC8-E38A-D13361E0282A}"/>
            </a:ext>
          </a:extLst>
        </p:cNvPr>
        <p:cNvGrpSpPr/>
        <p:nvPr/>
      </p:nvGrpSpPr>
      <p:grpSpPr>
        <a:xfrm>
          <a:off x="0" y="0"/>
          <a:ext cx="0" cy="0"/>
          <a:chOff x="0" y="0"/>
          <a:chExt cx="0" cy="0"/>
        </a:xfrm>
      </p:grpSpPr>
      <p:sp>
        <p:nvSpPr>
          <p:cNvPr id="2" name="TextBox 2">
            <a:extLst>
              <a:ext uri="{FF2B5EF4-FFF2-40B4-BE49-F238E27FC236}">
                <a16:creationId xmlns:a16="http://schemas.microsoft.com/office/drawing/2014/main" id="{ED8FCFBB-09A8-F191-3988-AF92345B01DA}"/>
              </a:ext>
            </a:extLst>
          </p:cNvPr>
          <p:cNvSpPr txBox="1"/>
          <p:nvPr/>
        </p:nvSpPr>
        <p:spPr>
          <a:xfrm>
            <a:off x="1112488" y="4337251"/>
            <a:ext cx="16146812" cy="1438275"/>
          </a:xfrm>
          <a:prstGeom prst="rect">
            <a:avLst/>
          </a:prstGeom>
        </p:spPr>
        <p:txBody>
          <a:bodyPr wrap="square" lIns="0" tIns="0" rIns="0" bIns="0" rtlCol="0" anchor="t">
            <a:spAutoFit/>
          </a:bodyPr>
          <a:lstStyle/>
          <a:p>
            <a:pPr algn="ctr">
              <a:lnSpc>
                <a:spcPts val="11381"/>
              </a:lnSpc>
            </a:pPr>
            <a:r>
              <a:rPr lang="en-US" sz="9484" b="1" dirty="0">
                <a:solidFill>
                  <a:srgbClr val="FFFFFF"/>
                </a:solidFill>
                <a:latin typeface="TT Hoves Bold"/>
                <a:ea typeface="TT Hoves Bold"/>
                <a:cs typeface="TT Hoves Bold"/>
                <a:sym typeface="TT Hoves Bold"/>
              </a:rPr>
              <a:t>Before we go</a:t>
            </a:r>
          </a:p>
        </p:txBody>
      </p:sp>
      <p:grpSp>
        <p:nvGrpSpPr>
          <p:cNvPr id="4" name="Group 4">
            <a:extLst>
              <a:ext uri="{FF2B5EF4-FFF2-40B4-BE49-F238E27FC236}">
                <a16:creationId xmlns:a16="http://schemas.microsoft.com/office/drawing/2014/main" id="{0503537B-A52E-23AF-CEEB-777FBF9069AF}"/>
              </a:ext>
            </a:extLst>
          </p:cNvPr>
          <p:cNvGrpSpPr/>
          <p:nvPr/>
        </p:nvGrpSpPr>
        <p:grpSpPr>
          <a:xfrm>
            <a:off x="13814230" y="9105900"/>
            <a:ext cx="6103398" cy="1333500"/>
            <a:chOff x="0" y="0"/>
            <a:chExt cx="1111305" cy="242803"/>
          </a:xfrm>
        </p:grpSpPr>
        <p:sp>
          <p:nvSpPr>
            <p:cNvPr id="5" name="Freeform 5">
              <a:extLst>
                <a:ext uri="{FF2B5EF4-FFF2-40B4-BE49-F238E27FC236}">
                  <a16:creationId xmlns:a16="http://schemas.microsoft.com/office/drawing/2014/main" id="{EFACF8CF-E942-3E37-80B7-D8C22D25803E}"/>
                </a:ext>
              </a:extLst>
            </p:cNvPr>
            <p:cNvSpPr/>
            <p:nvPr/>
          </p:nvSpPr>
          <p:spPr>
            <a:xfrm>
              <a:off x="0" y="0"/>
              <a:ext cx="1111305" cy="242803"/>
            </a:xfrm>
            <a:custGeom>
              <a:avLst/>
              <a:gdLst/>
              <a:ahLst/>
              <a:cxnLst/>
              <a:rect l="l" t="t" r="r" b="b"/>
              <a:pathLst>
                <a:path w="1111305" h="242803">
                  <a:moveTo>
                    <a:pt x="203200" y="0"/>
                  </a:moveTo>
                  <a:lnTo>
                    <a:pt x="908105" y="0"/>
                  </a:lnTo>
                  <a:lnTo>
                    <a:pt x="1111305" y="242803"/>
                  </a:lnTo>
                  <a:lnTo>
                    <a:pt x="0" y="242803"/>
                  </a:lnTo>
                  <a:lnTo>
                    <a:pt x="203200" y="0"/>
                  </a:lnTo>
                  <a:close/>
                </a:path>
              </a:pathLst>
            </a:custGeom>
            <a:solidFill>
              <a:srgbClr val="FFFFFF"/>
            </a:solidFill>
          </p:spPr>
          <p:txBody>
            <a:bodyPr/>
            <a:lstStyle/>
            <a:p>
              <a:endParaRPr lang="en-US"/>
            </a:p>
          </p:txBody>
        </p:sp>
        <p:sp>
          <p:nvSpPr>
            <p:cNvPr id="6" name="TextBox 6">
              <a:extLst>
                <a:ext uri="{FF2B5EF4-FFF2-40B4-BE49-F238E27FC236}">
                  <a16:creationId xmlns:a16="http://schemas.microsoft.com/office/drawing/2014/main" id="{ED1B8109-307B-2921-A378-0F3CCC3A6073}"/>
                </a:ext>
              </a:extLst>
            </p:cNvPr>
            <p:cNvSpPr txBox="1"/>
            <p:nvPr/>
          </p:nvSpPr>
          <p:spPr>
            <a:xfrm>
              <a:off x="127000" y="-38100"/>
              <a:ext cx="857305" cy="280903"/>
            </a:xfrm>
            <a:prstGeom prst="rect">
              <a:avLst/>
            </a:prstGeom>
          </p:spPr>
          <p:txBody>
            <a:bodyPr lIns="50800" tIns="50800" rIns="50800" bIns="50800" rtlCol="0" anchor="ctr"/>
            <a:lstStyle/>
            <a:p>
              <a:pPr algn="ctr">
                <a:lnSpc>
                  <a:spcPts val="2100"/>
                </a:lnSpc>
              </a:pPr>
              <a:endParaRPr/>
            </a:p>
          </p:txBody>
        </p:sp>
      </p:grpSp>
      <p:sp>
        <p:nvSpPr>
          <p:cNvPr id="11" name="TextBox 18">
            <a:extLst>
              <a:ext uri="{FF2B5EF4-FFF2-40B4-BE49-F238E27FC236}">
                <a16:creationId xmlns:a16="http://schemas.microsoft.com/office/drawing/2014/main" id="{539F1C0E-1E15-32A6-8001-FDA4A0DF0D16}"/>
              </a:ext>
            </a:extLst>
          </p:cNvPr>
          <p:cNvSpPr txBox="1"/>
          <p:nvPr/>
        </p:nvSpPr>
        <p:spPr>
          <a:xfrm>
            <a:off x="15954958" y="9353940"/>
            <a:ext cx="1821942" cy="280718"/>
          </a:xfrm>
          <a:prstGeom prst="rect">
            <a:avLst/>
          </a:prstGeom>
        </p:spPr>
        <p:txBody>
          <a:bodyPr lIns="0" tIns="0" rIns="0" bIns="0" rtlCol="0" anchor="t">
            <a:spAutoFit/>
          </a:bodyPr>
          <a:lstStyle/>
          <a:p>
            <a:pPr algn="l">
              <a:lnSpc>
                <a:spcPts val="2340"/>
              </a:lnSpc>
            </a:pPr>
            <a:r>
              <a:rPr lang="en-US" sz="1800" b="1" dirty="0">
                <a:solidFill>
                  <a:srgbClr val="FFFFFF"/>
                </a:solidFill>
                <a:latin typeface="Helios Bold"/>
                <a:ea typeface="Helios Bold"/>
                <a:cs typeface="Helios Bold"/>
                <a:sym typeface="Helios Bold"/>
              </a:rPr>
              <a:t>Data Bites </a:t>
            </a:r>
            <a:r>
              <a:rPr lang="en-US" b="1" dirty="0">
                <a:solidFill>
                  <a:srgbClr val="FFFFFF"/>
                </a:solidFill>
                <a:latin typeface="Helios Bold"/>
                <a:ea typeface="Helios Bold"/>
                <a:cs typeface="Helios Bold"/>
                <a:sym typeface="Helios Bold"/>
              </a:rPr>
              <a:t>2026</a:t>
            </a:r>
            <a:endParaRPr lang="en-US" dirty="0"/>
          </a:p>
        </p:txBody>
      </p:sp>
      <p:sp>
        <p:nvSpPr>
          <p:cNvPr id="13" name="TextBox 7">
            <a:extLst>
              <a:ext uri="{FF2B5EF4-FFF2-40B4-BE49-F238E27FC236}">
                <a16:creationId xmlns:a16="http://schemas.microsoft.com/office/drawing/2014/main" id="{5BF540C2-EB58-F7BD-A70F-EC4055FDA938}"/>
              </a:ext>
            </a:extLst>
          </p:cNvPr>
          <p:cNvSpPr txBox="1"/>
          <p:nvPr/>
        </p:nvSpPr>
        <p:spPr>
          <a:xfrm>
            <a:off x="15912371" y="9457849"/>
            <a:ext cx="2009677" cy="275653"/>
          </a:xfrm>
          <a:prstGeom prst="rect">
            <a:avLst/>
          </a:prstGeom>
        </p:spPr>
        <p:txBody>
          <a:bodyPr wrap="square" lIns="0" tIns="0" rIns="0" bIns="0" rtlCol="0" anchor="t">
            <a:spAutoFit/>
          </a:bodyPr>
          <a:lstStyle/>
          <a:p>
            <a:pPr>
              <a:lnSpc>
                <a:spcPts val="2340"/>
              </a:lnSpc>
              <a:spcBef>
                <a:spcPct val="0"/>
              </a:spcBef>
            </a:pPr>
            <a:r>
              <a:rPr lang="en-US" sz="1800" b="1" dirty="0">
                <a:solidFill>
                  <a:srgbClr val="C81919"/>
                </a:solidFill>
                <a:latin typeface="Helios Bold"/>
                <a:ea typeface="Helios Bold"/>
                <a:cs typeface="Helios Bold"/>
                <a:sym typeface="Helios Bold"/>
              </a:rPr>
              <a:t>Data </a:t>
            </a:r>
            <a:r>
              <a:rPr lang="en-US" b="1" dirty="0">
                <a:solidFill>
                  <a:srgbClr val="C81919"/>
                </a:solidFill>
                <a:latin typeface="Helios Bold"/>
                <a:ea typeface="Helios Bold"/>
                <a:cs typeface="Helios Bold"/>
                <a:sym typeface="Helios Bold"/>
              </a:rPr>
              <a:t>Bites 2026</a:t>
            </a:r>
            <a:endParaRPr lang="en-US" sz="1800" b="1" dirty="0">
              <a:solidFill>
                <a:srgbClr val="C81919"/>
              </a:solidFill>
              <a:latin typeface="Helios Bold"/>
              <a:ea typeface="Helios Bold"/>
              <a:cs typeface="Helios Bold"/>
              <a:sym typeface="Helios Bold"/>
            </a:endParaRPr>
          </a:p>
        </p:txBody>
      </p:sp>
    </p:spTree>
    <p:extLst>
      <p:ext uri="{BB962C8B-B14F-4D97-AF65-F5344CB8AC3E}">
        <p14:creationId xmlns:p14="http://schemas.microsoft.com/office/powerpoint/2010/main" val="1992278646"/>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54E8FB-D90B-4744-A736-C49DF4B5AC5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61F34FD-0264-900C-E1BD-A9FEE4D2C544}"/>
              </a:ext>
            </a:extLst>
          </p:cNvPr>
          <p:cNvGrpSpPr/>
          <p:nvPr/>
        </p:nvGrpSpPr>
        <p:grpSpPr>
          <a:xfrm>
            <a:off x="8001000" y="0"/>
            <a:ext cx="10287000" cy="10287000"/>
            <a:chOff x="0" y="0"/>
            <a:chExt cx="6350000" cy="6350000"/>
          </a:xfrm>
        </p:grpSpPr>
        <p:sp>
          <p:nvSpPr>
            <p:cNvPr id="3" name="Freeform 3">
              <a:extLst>
                <a:ext uri="{FF2B5EF4-FFF2-40B4-BE49-F238E27FC236}">
                  <a16:creationId xmlns:a16="http://schemas.microsoft.com/office/drawing/2014/main" id="{3E734CE1-7626-B309-175E-1AEE693BA0A9}"/>
                </a:ext>
              </a:extLst>
            </p:cNvPr>
            <p:cNvSpPr/>
            <p:nvPr/>
          </p:nvSpPr>
          <p:spPr>
            <a:xfrm>
              <a:off x="-95377" y="-95377"/>
              <a:ext cx="6540754" cy="6540754"/>
            </a:xfrm>
            <a:custGeom>
              <a:avLst/>
              <a:gdLst/>
              <a:ahLst/>
              <a:cxnLst/>
              <a:rect l="l" t="t" r="r" b="b"/>
              <a:pathLst>
                <a:path w="6540754" h="6540754">
                  <a:moveTo>
                    <a:pt x="6540754" y="0"/>
                  </a:moveTo>
                  <a:lnTo>
                    <a:pt x="0" y="6540754"/>
                  </a:lnTo>
                  <a:lnTo>
                    <a:pt x="6540754" y="6540754"/>
                  </a:lnTo>
                  <a:close/>
                </a:path>
              </a:pathLst>
            </a:custGeom>
            <a:blipFill>
              <a:blip r:embed="rId3"/>
              <a:stretch>
                <a:fillRect r="-77777"/>
              </a:stretch>
            </a:blipFill>
          </p:spPr>
          <p:txBody>
            <a:bodyPr/>
            <a:lstStyle/>
            <a:p>
              <a:endParaRPr lang="en-US"/>
            </a:p>
          </p:txBody>
        </p:sp>
      </p:grpSp>
      <p:grpSp>
        <p:nvGrpSpPr>
          <p:cNvPr id="4" name="Group 4">
            <a:extLst>
              <a:ext uri="{FF2B5EF4-FFF2-40B4-BE49-F238E27FC236}">
                <a16:creationId xmlns:a16="http://schemas.microsoft.com/office/drawing/2014/main" id="{EB933D59-5FB6-F289-4EAD-D1DA4C4E1FD1}"/>
              </a:ext>
            </a:extLst>
          </p:cNvPr>
          <p:cNvGrpSpPr/>
          <p:nvPr/>
        </p:nvGrpSpPr>
        <p:grpSpPr>
          <a:xfrm rot="-10800000">
            <a:off x="14447117" y="0"/>
            <a:ext cx="7681766" cy="3540443"/>
            <a:chOff x="0" y="0"/>
            <a:chExt cx="406400" cy="187305"/>
          </a:xfrm>
        </p:grpSpPr>
        <p:sp>
          <p:nvSpPr>
            <p:cNvPr id="5" name="Freeform 5">
              <a:extLst>
                <a:ext uri="{FF2B5EF4-FFF2-40B4-BE49-F238E27FC236}">
                  <a16:creationId xmlns:a16="http://schemas.microsoft.com/office/drawing/2014/main" id="{0207637A-80D8-69A4-451A-BE9C12091E06}"/>
                </a:ext>
              </a:extLst>
            </p:cNvPr>
            <p:cNvSpPr/>
            <p:nvPr/>
          </p:nvSpPr>
          <p:spPr>
            <a:xfrm>
              <a:off x="0" y="0"/>
              <a:ext cx="406400" cy="187305"/>
            </a:xfrm>
            <a:custGeom>
              <a:avLst/>
              <a:gdLst/>
              <a:ahLst/>
              <a:cxnLst/>
              <a:rect l="l" t="t" r="r" b="b"/>
              <a:pathLst>
                <a:path w="406400" h="187305">
                  <a:moveTo>
                    <a:pt x="203200" y="0"/>
                  </a:moveTo>
                  <a:lnTo>
                    <a:pt x="203200" y="0"/>
                  </a:lnTo>
                  <a:lnTo>
                    <a:pt x="406400" y="187305"/>
                  </a:lnTo>
                  <a:lnTo>
                    <a:pt x="0" y="187305"/>
                  </a:lnTo>
                  <a:lnTo>
                    <a:pt x="203200" y="0"/>
                  </a:lnTo>
                  <a:close/>
                </a:path>
              </a:pathLst>
            </a:custGeom>
            <a:solidFill>
              <a:srgbClr val="C81919">
                <a:alpha val="80000"/>
              </a:srgbClr>
            </a:solidFill>
          </p:spPr>
          <p:txBody>
            <a:bodyPr/>
            <a:lstStyle/>
            <a:p>
              <a:endParaRPr lang="en-US"/>
            </a:p>
          </p:txBody>
        </p:sp>
        <p:sp>
          <p:nvSpPr>
            <p:cNvPr id="6" name="TextBox 6">
              <a:extLst>
                <a:ext uri="{FF2B5EF4-FFF2-40B4-BE49-F238E27FC236}">
                  <a16:creationId xmlns:a16="http://schemas.microsoft.com/office/drawing/2014/main" id="{634B4934-7278-216F-992C-43AEACB3D918}"/>
                </a:ext>
              </a:extLst>
            </p:cNvPr>
            <p:cNvSpPr txBox="1"/>
            <p:nvPr/>
          </p:nvSpPr>
          <p:spPr>
            <a:xfrm>
              <a:off x="127000" y="-38100"/>
              <a:ext cx="152400" cy="225405"/>
            </a:xfrm>
            <a:prstGeom prst="rect">
              <a:avLst/>
            </a:prstGeom>
          </p:spPr>
          <p:txBody>
            <a:bodyPr lIns="50800" tIns="50800" rIns="50800" bIns="50800" rtlCol="0" anchor="ctr"/>
            <a:lstStyle/>
            <a:p>
              <a:pPr algn="ctr">
                <a:lnSpc>
                  <a:spcPts val="2100"/>
                </a:lnSpc>
              </a:pPr>
              <a:endParaRPr/>
            </a:p>
          </p:txBody>
        </p:sp>
      </p:grpSp>
      <p:grpSp>
        <p:nvGrpSpPr>
          <p:cNvPr id="16" name="Group 16">
            <a:extLst>
              <a:ext uri="{FF2B5EF4-FFF2-40B4-BE49-F238E27FC236}">
                <a16:creationId xmlns:a16="http://schemas.microsoft.com/office/drawing/2014/main" id="{DA77700F-F752-E2F1-5C80-C7BAEB23F367}"/>
              </a:ext>
            </a:extLst>
          </p:cNvPr>
          <p:cNvGrpSpPr/>
          <p:nvPr/>
        </p:nvGrpSpPr>
        <p:grpSpPr>
          <a:xfrm>
            <a:off x="13814230" y="9105900"/>
            <a:ext cx="6103398" cy="1333500"/>
            <a:chOff x="0" y="0"/>
            <a:chExt cx="8137864" cy="1778000"/>
          </a:xfrm>
        </p:grpSpPr>
        <p:grpSp>
          <p:nvGrpSpPr>
            <p:cNvPr id="17" name="Group 17">
              <a:extLst>
                <a:ext uri="{FF2B5EF4-FFF2-40B4-BE49-F238E27FC236}">
                  <a16:creationId xmlns:a16="http://schemas.microsoft.com/office/drawing/2014/main" id="{726A5D9B-D45B-91B6-5C68-F77F2896038B}"/>
                </a:ext>
              </a:extLst>
            </p:cNvPr>
            <p:cNvGrpSpPr/>
            <p:nvPr/>
          </p:nvGrpSpPr>
          <p:grpSpPr>
            <a:xfrm>
              <a:off x="0" y="0"/>
              <a:ext cx="8137864" cy="1778000"/>
              <a:chOff x="0" y="0"/>
              <a:chExt cx="1111305" cy="242803"/>
            </a:xfrm>
          </p:grpSpPr>
          <p:sp>
            <p:nvSpPr>
              <p:cNvPr id="18" name="Freeform 18">
                <a:extLst>
                  <a:ext uri="{FF2B5EF4-FFF2-40B4-BE49-F238E27FC236}">
                    <a16:creationId xmlns:a16="http://schemas.microsoft.com/office/drawing/2014/main" id="{60476FEB-9459-5491-5935-E9EC4ADE75E0}"/>
                  </a:ext>
                </a:extLst>
              </p:cNvPr>
              <p:cNvSpPr/>
              <p:nvPr/>
            </p:nvSpPr>
            <p:spPr>
              <a:xfrm>
                <a:off x="0" y="0"/>
                <a:ext cx="1111305" cy="242803"/>
              </a:xfrm>
              <a:custGeom>
                <a:avLst/>
                <a:gdLst/>
                <a:ahLst/>
                <a:cxnLst/>
                <a:rect l="l" t="t" r="r" b="b"/>
                <a:pathLst>
                  <a:path w="1111305" h="242803">
                    <a:moveTo>
                      <a:pt x="203200" y="0"/>
                    </a:moveTo>
                    <a:lnTo>
                      <a:pt x="908105" y="0"/>
                    </a:lnTo>
                    <a:lnTo>
                      <a:pt x="1111305" y="242803"/>
                    </a:lnTo>
                    <a:lnTo>
                      <a:pt x="0" y="242803"/>
                    </a:lnTo>
                    <a:lnTo>
                      <a:pt x="203200" y="0"/>
                    </a:lnTo>
                    <a:close/>
                  </a:path>
                </a:pathLst>
              </a:custGeom>
              <a:solidFill>
                <a:srgbClr val="C81919"/>
              </a:solidFill>
            </p:spPr>
            <p:txBody>
              <a:bodyPr/>
              <a:lstStyle/>
              <a:p>
                <a:endParaRPr lang="en-US"/>
              </a:p>
            </p:txBody>
          </p:sp>
          <p:sp>
            <p:nvSpPr>
              <p:cNvPr id="19" name="TextBox 19">
                <a:extLst>
                  <a:ext uri="{FF2B5EF4-FFF2-40B4-BE49-F238E27FC236}">
                    <a16:creationId xmlns:a16="http://schemas.microsoft.com/office/drawing/2014/main" id="{1716AD1D-66E6-CF23-BB55-250F10BC034D}"/>
                  </a:ext>
                </a:extLst>
              </p:cNvPr>
              <p:cNvSpPr txBox="1"/>
              <p:nvPr/>
            </p:nvSpPr>
            <p:spPr>
              <a:xfrm>
                <a:off x="127000" y="-38100"/>
                <a:ext cx="857305" cy="280903"/>
              </a:xfrm>
              <a:prstGeom prst="rect">
                <a:avLst/>
              </a:prstGeom>
            </p:spPr>
            <p:txBody>
              <a:bodyPr lIns="50800" tIns="50800" rIns="50800" bIns="50800" rtlCol="0" anchor="ctr"/>
              <a:lstStyle/>
              <a:p>
                <a:pPr algn="ctr">
                  <a:lnSpc>
                    <a:spcPts val="2100"/>
                  </a:lnSpc>
                </a:pPr>
                <a:endParaRPr/>
              </a:p>
            </p:txBody>
          </p:sp>
        </p:grpSp>
        <p:sp>
          <p:nvSpPr>
            <p:cNvPr id="20" name="TextBox 20">
              <a:extLst>
                <a:ext uri="{FF2B5EF4-FFF2-40B4-BE49-F238E27FC236}">
                  <a16:creationId xmlns:a16="http://schemas.microsoft.com/office/drawing/2014/main" id="{895ECDE8-A8C5-5A88-BE3C-4A566927B582}"/>
                </a:ext>
              </a:extLst>
            </p:cNvPr>
            <p:cNvSpPr txBox="1"/>
            <p:nvPr/>
          </p:nvSpPr>
          <p:spPr>
            <a:xfrm>
              <a:off x="2797521" y="430845"/>
              <a:ext cx="2385015" cy="367537"/>
            </a:xfrm>
            <a:prstGeom prst="rect">
              <a:avLst/>
            </a:prstGeom>
          </p:spPr>
          <p:txBody>
            <a:bodyPr wrap="square" lIns="0" tIns="0" rIns="0" bIns="0" rtlCol="0" anchor="t">
              <a:spAutoFit/>
            </a:bodyPr>
            <a:lstStyle/>
            <a:p>
              <a:pPr marL="0" lvl="0" indent="0" algn="l">
                <a:lnSpc>
                  <a:spcPts val="2340"/>
                </a:lnSpc>
                <a:spcBef>
                  <a:spcPct val="0"/>
                </a:spcBef>
              </a:pPr>
              <a:r>
                <a:rPr lang="en-US" sz="1800" b="1" dirty="0">
                  <a:solidFill>
                    <a:srgbClr val="FFFFFF"/>
                  </a:solidFill>
                  <a:latin typeface="Helios Bold"/>
                  <a:ea typeface="Helios Bold"/>
                  <a:cs typeface="Helios Bold"/>
                  <a:sym typeface="Helios Bold"/>
                </a:rPr>
                <a:t>Data Bites </a:t>
              </a:r>
              <a:r>
                <a:rPr lang="en-US" b="1" dirty="0">
                  <a:solidFill>
                    <a:srgbClr val="FFFFFF"/>
                  </a:solidFill>
                  <a:latin typeface="Helios Bold"/>
                  <a:ea typeface="Helios Bold"/>
                  <a:cs typeface="Helios Bold"/>
                  <a:sym typeface="Helios Bold"/>
                </a:rPr>
                <a:t>2026</a:t>
              </a:r>
              <a:endParaRPr lang="en-US" sz="1800" b="1" dirty="0">
                <a:solidFill>
                  <a:srgbClr val="FFFFFF"/>
                </a:solidFill>
                <a:latin typeface="Helios Bold"/>
                <a:ea typeface="Helios Bold"/>
                <a:cs typeface="Helios Bold"/>
                <a:sym typeface="Helios Bold"/>
              </a:endParaRPr>
            </a:p>
          </p:txBody>
        </p:sp>
      </p:grpSp>
      <p:pic>
        <p:nvPicPr>
          <p:cNvPr id="14" name="Picture 13" descr="A qr code on a paper&#10;&#10;AI-generated content may be incorrect.">
            <a:extLst>
              <a:ext uri="{FF2B5EF4-FFF2-40B4-BE49-F238E27FC236}">
                <a16:creationId xmlns:a16="http://schemas.microsoft.com/office/drawing/2014/main" id="{677D82F0-1A78-A4FF-86A3-50FAD8D429B1}"/>
              </a:ext>
            </a:extLst>
          </p:cNvPr>
          <p:cNvPicPr>
            <a:picLocks noChangeAspect="1"/>
          </p:cNvPicPr>
          <p:nvPr/>
        </p:nvPicPr>
        <p:blipFill>
          <a:blip r:embed="rId4"/>
          <a:srcRect l="25598" t="35954" r="25718" b="15260"/>
          <a:stretch>
            <a:fillRect/>
          </a:stretch>
        </p:blipFill>
        <p:spPr>
          <a:xfrm>
            <a:off x="852285" y="4534895"/>
            <a:ext cx="4175729" cy="4403754"/>
          </a:xfrm>
          <a:prstGeom prst="rect">
            <a:avLst/>
          </a:prstGeom>
        </p:spPr>
      </p:pic>
      <p:sp>
        <p:nvSpPr>
          <p:cNvPr id="21" name="TextBox 4">
            <a:extLst>
              <a:ext uri="{FF2B5EF4-FFF2-40B4-BE49-F238E27FC236}">
                <a16:creationId xmlns:a16="http://schemas.microsoft.com/office/drawing/2014/main" id="{72B094BF-E83E-5DBF-F2AB-91CF727AD36C}"/>
              </a:ext>
            </a:extLst>
          </p:cNvPr>
          <p:cNvSpPr txBox="1"/>
          <p:nvPr/>
        </p:nvSpPr>
        <p:spPr>
          <a:xfrm>
            <a:off x="936863" y="8901263"/>
            <a:ext cx="4316807" cy="380217"/>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ea typeface="+mn-lt"/>
                <a:cs typeface="+mn-lt"/>
              </a:rPr>
              <a:t> https://forms.office.com/e/19e6pgWFQ4</a:t>
            </a:r>
            <a:endParaRPr lang="en-US"/>
          </a:p>
        </p:txBody>
      </p:sp>
      <p:sp>
        <p:nvSpPr>
          <p:cNvPr id="23" name="TextBox 8">
            <a:extLst>
              <a:ext uri="{FF2B5EF4-FFF2-40B4-BE49-F238E27FC236}">
                <a16:creationId xmlns:a16="http://schemas.microsoft.com/office/drawing/2014/main" id="{9C57AA50-DC5B-3F28-D878-6006CFEBD500}"/>
              </a:ext>
            </a:extLst>
          </p:cNvPr>
          <p:cNvSpPr txBox="1"/>
          <p:nvPr/>
        </p:nvSpPr>
        <p:spPr>
          <a:xfrm>
            <a:off x="963388" y="2016629"/>
            <a:ext cx="12177892" cy="1263295"/>
          </a:xfrm>
          <a:prstGeom prst="rect">
            <a:avLst/>
          </a:prstGeom>
        </p:spPr>
        <p:txBody>
          <a:bodyPr wrap="square" lIns="0" tIns="0" rIns="0" bIns="0" rtlCol="0" anchor="t">
            <a:spAutoFit/>
          </a:bodyPr>
          <a:lstStyle/>
          <a:p>
            <a:pPr>
              <a:lnSpc>
                <a:spcPts val="10199"/>
              </a:lnSpc>
            </a:pPr>
            <a:r>
              <a:rPr lang="en-US" sz="8450" b="1" dirty="0">
                <a:solidFill>
                  <a:srgbClr val="C81919"/>
                </a:solidFill>
                <a:latin typeface="TT Hoves Bold"/>
                <a:sym typeface="TT Hoves Bold"/>
              </a:rPr>
              <a:t>Evaluate this session.</a:t>
            </a:r>
            <a:endParaRPr lang="en-US" dirty="0">
              <a:ea typeface="Calibri"/>
              <a:cs typeface="Calibri"/>
            </a:endParaRPr>
          </a:p>
        </p:txBody>
      </p:sp>
      <p:sp>
        <p:nvSpPr>
          <p:cNvPr id="9" name="Freeform 5" descr="A red and black logo&#10;&#10;AI-generated content may be incorrect.">
            <a:extLst>
              <a:ext uri="{FF2B5EF4-FFF2-40B4-BE49-F238E27FC236}">
                <a16:creationId xmlns:a16="http://schemas.microsoft.com/office/drawing/2014/main" id="{6C2043FE-94E6-4406-1842-A2C9C34E3025}"/>
              </a:ext>
            </a:extLst>
          </p:cNvPr>
          <p:cNvSpPr/>
          <p:nvPr/>
        </p:nvSpPr>
        <p:spPr>
          <a:xfrm>
            <a:off x="816554" y="687842"/>
            <a:ext cx="4122232" cy="1125326"/>
          </a:xfrm>
          <a:custGeom>
            <a:avLst/>
            <a:gdLst/>
            <a:ahLst/>
            <a:cxnLst/>
            <a:rect l="l" t="t" r="r" b="b"/>
            <a:pathLst>
              <a:path w="2681476" h="731520">
                <a:moveTo>
                  <a:pt x="0" y="0"/>
                </a:moveTo>
                <a:lnTo>
                  <a:pt x="2681476" y="0"/>
                </a:lnTo>
                <a:lnTo>
                  <a:pt x="2681476" y="731519"/>
                </a:lnTo>
                <a:lnTo>
                  <a:pt x="0" y="731519"/>
                </a:lnTo>
                <a:lnTo>
                  <a:pt x="0" y="0"/>
                </a:lnTo>
                <a:close/>
              </a:path>
            </a:pathLst>
          </a:custGeom>
          <a:blipFill>
            <a:blip r:embed="rId5"/>
            <a:stretch>
              <a:fillRect b="-23"/>
            </a:stretch>
          </a:blipFill>
        </p:spPr>
        <p:txBody>
          <a:bodyPr/>
          <a:lstStyle/>
          <a:p>
            <a:endParaRPr lang="en-US"/>
          </a:p>
        </p:txBody>
      </p:sp>
      <p:sp>
        <p:nvSpPr>
          <p:cNvPr id="11" name="TextBox 10">
            <a:extLst>
              <a:ext uri="{FF2B5EF4-FFF2-40B4-BE49-F238E27FC236}">
                <a16:creationId xmlns:a16="http://schemas.microsoft.com/office/drawing/2014/main" id="{16FD0B20-4F87-9ADE-35F5-93C95622E4E6}"/>
              </a:ext>
            </a:extLst>
          </p:cNvPr>
          <p:cNvSpPr txBox="1"/>
          <p:nvPr/>
        </p:nvSpPr>
        <p:spPr>
          <a:xfrm>
            <a:off x="5205681" y="6196172"/>
            <a:ext cx="5124447"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dirty="0">
                <a:solidFill>
                  <a:srgbClr val="C81819"/>
                </a:solidFill>
                <a:latin typeface="Glacial Indifference Bold"/>
                <a:ea typeface="Calibri"/>
                <a:cs typeface="Calibri"/>
              </a:rPr>
              <a:t>Access via the QR code or the link in the chat</a:t>
            </a:r>
          </a:p>
        </p:txBody>
      </p:sp>
    </p:spTree>
    <p:extLst>
      <p:ext uri="{BB962C8B-B14F-4D97-AF65-F5344CB8AC3E}">
        <p14:creationId xmlns:p14="http://schemas.microsoft.com/office/powerpoint/2010/main" val="3458092686"/>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329183"/>
          </a:xfrm>
          <a:custGeom>
            <a:avLst/>
            <a:gdLst/>
            <a:ahLst/>
            <a:cxnLst/>
            <a:rect l="l" t="t" r="r" b="b"/>
            <a:pathLst>
              <a:path w="18288000" h="10329183">
                <a:moveTo>
                  <a:pt x="0" y="0"/>
                </a:moveTo>
                <a:lnTo>
                  <a:pt x="18288000" y="0"/>
                </a:lnTo>
                <a:lnTo>
                  <a:pt x="18288000" y="10329183"/>
                </a:lnTo>
                <a:lnTo>
                  <a:pt x="0" y="10329183"/>
                </a:lnTo>
                <a:lnTo>
                  <a:pt x="0" y="0"/>
                </a:lnTo>
                <a:close/>
              </a:path>
            </a:pathLst>
          </a:custGeom>
          <a:blipFill>
            <a:blip r:embed="rId3"/>
            <a:stretch>
              <a:fillRect l="-1663" r="-24904"/>
            </a:stretch>
          </a:blipFill>
        </p:spPr>
        <p:txBody>
          <a:bodyPr/>
          <a:lstStyle/>
          <a:p>
            <a:endParaRPr lang="en-US" dirty="0"/>
          </a:p>
        </p:txBody>
      </p:sp>
      <p:grpSp>
        <p:nvGrpSpPr>
          <p:cNvPr id="3" name="Group 3"/>
          <p:cNvGrpSpPr/>
          <p:nvPr/>
        </p:nvGrpSpPr>
        <p:grpSpPr>
          <a:xfrm rot="-10800000">
            <a:off x="14447117" y="-331087"/>
            <a:ext cx="7681766" cy="3540443"/>
            <a:chOff x="0" y="0"/>
            <a:chExt cx="406400" cy="187305"/>
          </a:xfrm>
        </p:grpSpPr>
        <p:sp>
          <p:nvSpPr>
            <p:cNvPr id="4" name="Freeform 4"/>
            <p:cNvSpPr/>
            <p:nvPr/>
          </p:nvSpPr>
          <p:spPr>
            <a:xfrm>
              <a:off x="0" y="0"/>
              <a:ext cx="406400" cy="187305"/>
            </a:xfrm>
            <a:custGeom>
              <a:avLst/>
              <a:gdLst/>
              <a:ahLst/>
              <a:cxnLst/>
              <a:rect l="l" t="t" r="r" b="b"/>
              <a:pathLst>
                <a:path w="406400" h="187305">
                  <a:moveTo>
                    <a:pt x="203200" y="0"/>
                  </a:moveTo>
                  <a:lnTo>
                    <a:pt x="203200" y="0"/>
                  </a:lnTo>
                  <a:lnTo>
                    <a:pt x="406400" y="187305"/>
                  </a:lnTo>
                  <a:lnTo>
                    <a:pt x="0" y="187305"/>
                  </a:lnTo>
                  <a:lnTo>
                    <a:pt x="203200" y="0"/>
                  </a:lnTo>
                  <a:close/>
                </a:path>
              </a:pathLst>
            </a:custGeom>
            <a:solidFill>
              <a:srgbClr val="C81919">
                <a:alpha val="80000"/>
              </a:srgbClr>
            </a:solidFill>
          </p:spPr>
          <p:txBody>
            <a:bodyPr/>
            <a:lstStyle/>
            <a:p>
              <a:endParaRPr lang="en-US"/>
            </a:p>
          </p:txBody>
        </p:sp>
        <p:sp>
          <p:nvSpPr>
            <p:cNvPr id="5" name="TextBox 5"/>
            <p:cNvSpPr txBox="1"/>
            <p:nvPr/>
          </p:nvSpPr>
          <p:spPr>
            <a:xfrm>
              <a:off x="127000" y="-38100"/>
              <a:ext cx="152400" cy="225405"/>
            </a:xfrm>
            <a:prstGeom prst="rect">
              <a:avLst/>
            </a:prstGeom>
          </p:spPr>
          <p:txBody>
            <a:bodyPr lIns="50800" tIns="50800" rIns="50800" bIns="50800" rtlCol="0" anchor="ctr"/>
            <a:lstStyle/>
            <a:p>
              <a:pPr algn="ctr">
                <a:lnSpc>
                  <a:spcPts val="2100"/>
                </a:lnSpc>
              </a:pPr>
              <a:endParaRPr/>
            </a:p>
          </p:txBody>
        </p:sp>
      </p:grpSp>
      <p:sp>
        <p:nvSpPr>
          <p:cNvPr id="6" name="TextBox 6"/>
          <p:cNvSpPr txBox="1"/>
          <p:nvPr/>
        </p:nvSpPr>
        <p:spPr>
          <a:xfrm>
            <a:off x="15912371" y="9450705"/>
            <a:ext cx="1346929" cy="615315"/>
          </a:xfrm>
          <a:prstGeom prst="rect">
            <a:avLst/>
          </a:prstGeom>
        </p:spPr>
        <p:txBody>
          <a:bodyPr lIns="0" tIns="0" rIns="0" bIns="0" rtlCol="0" anchor="t">
            <a:spAutoFit/>
          </a:bodyPr>
          <a:lstStyle/>
          <a:p>
            <a:pPr marL="0" lvl="0" indent="0" algn="l">
              <a:lnSpc>
                <a:spcPts val="2340"/>
              </a:lnSpc>
              <a:spcBef>
                <a:spcPct val="0"/>
              </a:spcBef>
            </a:pPr>
            <a:r>
              <a:rPr lang="en-US" sz="1800" b="1">
                <a:solidFill>
                  <a:srgbClr val="FFFFFF"/>
                </a:solidFill>
                <a:latin typeface="Helios Bold"/>
                <a:ea typeface="Helios Bold"/>
                <a:cs typeface="Helios Bold"/>
                <a:sym typeface="Helios Bold"/>
              </a:rPr>
              <a:t>Data Bites June 2024</a:t>
            </a:r>
          </a:p>
        </p:txBody>
      </p:sp>
      <p:sp>
        <p:nvSpPr>
          <p:cNvPr id="7" name="Freeform 7"/>
          <p:cNvSpPr/>
          <p:nvPr/>
        </p:nvSpPr>
        <p:spPr>
          <a:xfrm>
            <a:off x="1028700" y="9226734"/>
            <a:ext cx="2001124" cy="545916"/>
          </a:xfrm>
          <a:custGeom>
            <a:avLst/>
            <a:gdLst/>
            <a:ahLst/>
            <a:cxnLst/>
            <a:rect l="l" t="t" r="r" b="b"/>
            <a:pathLst>
              <a:path w="2001124" h="545916">
                <a:moveTo>
                  <a:pt x="0" y="0"/>
                </a:moveTo>
                <a:lnTo>
                  <a:pt x="2001124" y="0"/>
                </a:lnTo>
                <a:lnTo>
                  <a:pt x="2001124" y="545916"/>
                </a:lnTo>
                <a:lnTo>
                  <a:pt x="0" y="545916"/>
                </a:lnTo>
                <a:lnTo>
                  <a:pt x="0" y="0"/>
                </a:lnTo>
                <a:close/>
              </a:path>
            </a:pathLst>
          </a:custGeom>
          <a:blipFill>
            <a:blip r:embed="rId4"/>
            <a:stretch>
              <a:fillRect/>
            </a:stretch>
          </a:blipFill>
        </p:spPr>
        <p:txBody>
          <a:bodyPr/>
          <a:lstStyle/>
          <a:p>
            <a:endParaRPr lang="en-US"/>
          </a:p>
        </p:txBody>
      </p:sp>
      <p:grpSp>
        <p:nvGrpSpPr>
          <p:cNvPr id="9" name="Group 9"/>
          <p:cNvGrpSpPr/>
          <p:nvPr/>
        </p:nvGrpSpPr>
        <p:grpSpPr>
          <a:xfrm>
            <a:off x="13814230" y="8958262"/>
            <a:ext cx="6103398" cy="1628775"/>
            <a:chOff x="0" y="0"/>
            <a:chExt cx="1111305" cy="296567"/>
          </a:xfrm>
        </p:grpSpPr>
        <p:sp>
          <p:nvSpPr>
            <p:cNvPr id="10" name="Freeform 10"/>
            <p:cNvSpPr/>
            <p:nvPr/>
          </p:nvSpPr>
          <p:spPr>
            <a:xfrm>
              <a:off x="0" y="0"/>
              <a:ext cx="1111305" cy="296567"/>
            </a:xfrm>
            <a:custGeom>
              <a:avLst/>
              <a:gdLst/>
              <a:ahLst/>
              <a:cxnLst/>
              <a:rect l="l" t="t" r="r" b="b"/>
              <a:pathLst>
                <a:path w="1111305" h="296567">
                  <a:moveTo>
                    <a:pt x="203200" y="0"/>
                  </a:moveTo>
                  <a:lnTo>
                    <a:pt x="908105" y="0"/>
                  </a:lnTo>
                  <a:lnTo>
                    <a:pt x="1111305" y="296567"/>
                  </a:lnTo>
                  <a:lnTo>
                    <a:pt x="0" y="296567"/>
                  </a:lnTo>
                  <a:lnTo>
                    <a:pt x="203200" y="0"/>
                  </a:lnTo>
                  <a:close/>
                </a:path>
              </a:pathLst>
            </a:custGeom>
            <a:solidFill>
              <a:srgbClr val="C81919"/>
            </a:solidFill>
          </p:spPr>
          <p:txBody>
            <a:bodyPr/>
            <a:lstStyle/>
            <a:p>
              <a:endParaRPr lang="en-US"/>
            </a:p>
          </p:txBody>
        </p:sp>
        <p:sp>
          <p:nvSpPr>
            <p:cNvPr id="11" name="TextBox 11"/>
            <p:cNvSpPr txBox="1"/>
            <p:nvPr/>
          </p:nvSpPr>
          <p:spPr>
            <a:xfrm>
              <a:off x="127000" y="-38100"/>
              <a:ext cx="857305" cy="334667"/>
            </a:xfrm>
            <a:prstGeom prst="rect">
              <a:avLst/>
            </a:prstGeom>
          </p:spPr>
          <p:txBody>
            <a:bodyPr lIns="50800" tIns="50800" rIns="50800" bIns="50800" rtlCol="0" anchor="ctr"/>
            <a:lstStyle/>
            <a:p>
              <a:pPr algn="ctr">
                <a:lnSpc>
                  <a:spcPts val="2100"/>
                </a:lnSpc>
              </a:pPr>
              <a:endParaRPr/>
            </a:p>
          </p:txBody>
        </p:sp>
      </p:grpSp>
      <p:sp>
        <p:nvSpPr>
          <p:cNvPr id="14" name="TextBox 18">
            <a:extLst>
              <a:ext uri="{FF2B5EF4-FFF2-40B4-BE49-F238E27FC236}">
                <a16:creationId xmlns:a16="http://schemas.microsoft.com/office/drawing/2014/main" id="{E67CEDCC-68C4-519A-5A08-8DDC67A62DB2}"/>
              </a:ext>
            </a:extLst>
          </p:cNvPr>
          <p:cNvSpPr txBox="1"/>
          <p:nvPr/>
        </p:nvSpPr>
        <p:spPr>
          <a:xfrm>
            <a:off x="15954958" y="9353940"/>
            <a:ext cx="1821942" cy="280718"/>
          </a:xfrm>
          <a:prstGeom prst="rect">
            <a:avLst/>
          </a:prstGeom>
        </p:spPr>
        <p:txBody>
          <a:bodyPr lIns="0" tIns="0" rIns="0" bIns="0" rtlCol="0" anchor="t">
            <a:spAutoFit/>
          </a:bodyPr>
          <a:lstStyle/>
          <a:p>
            <a:pPr algn="l">
              <a:lnSpc>
                <a:spcPts val="2340"/>
              </a:lnSpc>
            </a:pPr>
            <a:r>
              <a:rPr lang="en-US" sz="1800" b="1" dirty="0">
                <a:solidFill>
                  <a:srgbClr val="FFFFFF"/>
                </a:solidFill>
                <a:latin typeface="Helios Bold"/>
                <a:ea typeface="Helios Bold"/>
                <a:cs typeface="Helios Bold"/>
                <a:sym typeface="Helios Bold"/>
              </a:rPr>
              <a:t>Data Bites </a:t>
            </a:r>
            <a:r>
              <a:rPr lang="en-US" b="1" dirty="0">
                <a:solidFill>
                  <a:srgbClr val="FFFFFF"/>
                </a:solidFill>
                <a:latin typeface="Helios Bold"/>
                <a:ea typeface="Helios Bold"/>
                <a:cs typeface="Helios Bold"/>
                <a:sym typeface="Helios Bold"/>
              </a:rPr>
              <a:t>2026</a:t>
            </a:r>
            <a:endParaRPr lang="en-US" dirty="0"/>
          </a:p>
        </p:txBody>
      </p:sp>
      <p:sp>
        <p:nvSpPr>
          <p:cNvPr id="8" name="Rounded Rectangle 7">
            <a:extLst>
              <a:ext uri="{FF2B5EF4-FFF2-40B4-BE49-F238E27FC236}">
                <a16:creationId xmlns:a16="http://schemas.microsoft.com/office/drawing/2014/main" id="{0588B0DF-A326-DD48-93A9-96ADDA9209A0}"/>
              </a:ext>
            </a:extLst>
          </p:cNvPr>
          <p:cNvSpPr/>
          <p:nvPr/>
        </p:nvSpPr>
        <p:spPr>
          <a:xfrm>
            <a:off x="11582400" y="3619500"/>
            <a:ext cx="5943600" cy="3048000"/>
          </a:xfrm>
          <a:prstGeom prst="roundRect">
            <a:avLst/>
          </a:prstGeom>
          <a:solidFill>
            <a:srgbClr val="F5F262">
              <a:alpha val="30357"/>
            </a:srgbClr>
          </a:solidFill>
          <a:ln w="603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p>
        </p:txBody>
      </p:sp>
      <p:sp>
        <p:nvSpPr>
          <p:cNvPr id="12" name="TextBox 11">
            <a:extLst>
              <a:ext uri="{FF2B5EF4-FFF2-40B4-BE49-F238E27FC236}">
                <a16:creationId xmlns:a16="http://schemas.microsoft.com/office/drawing/2014/main" id="{A836E9BC-AFB7-FFC9-D3FB-B00A89264747}"/>
              </a:ext>
            </a:extLst>
          </p:cNvPr>
          <p:cNvSpPr txBox="1"/>
          <p:nvPr/>
        </p:nvSpPr>
        <p:spPr>
          <a:xfrm>
            <a:off x="7002069" y="9664125"/>
            <a:ext cx="5371830" cy="584775"/>
          </a:xfrm>
          <a:prstGeom prst="rect">
            <a:avLst/>
          </a:prstGeom>
          <a:noFill/>
        </p:spPr>
        <p:txBody>
          <a:bodyPr wrap="square" rtlCol="0">
            <a:spAutoFit/>
          </a:bodyPr>
          <a:lstStyle/>
          <a:p>
            <a:r>
              <a:rPr lang="en-NL" sz="3200" b="1" dirty="0">
                <a:hlinkClick r:id="rId5"/>
              </a:rPr>
              <a:t>TU/e RDM Framework Policy</a:t>
            </a:r>
            <a:endParaRPr lang="en-NL" sz="3200" b="1" dirty="0"/>
          </a:p>
        </p:txBody>
      </p:sp>
      <p:pic>
        <p:nvPicPr>
          <p:cNvPr id="13" name="Picture 12">
            <a:extLst>
              <a:ext uri="{FF2B5EF4-FFF2-40B4-BE49-F238E27FC236}">
                <a16:creationId xmlns:a16="http://schemas.microsoft.com/office/drawing/2014/main" id="{44D7BD19-CD44-233C-C060-736927F47E67}"/>
              </a:ext>
            </a:extLst>
          </p:cNvPr>
          <p:cNvPicPr>
            <a:picLocks noChangeAspect="1"/>
          </p:cNvPicPr>
          <p:nvPr/>
        </p:nvPicPr>
        <p:blipFill>
          <a:blip r:embed="rId6"/>
          <a:stretch>
            <a:fillRect/>
          </a:stretch>
        </p:blipFill>
        <p:spPr>
          <a:xfrm>
            <a:off x="6201858" y="9545133"/>
            <a:ext cx="778917" cy="778917"/>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F84B14-A9BD-B6C2-7B37-C87D9AFFCB95}"/>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FE610E5-D341-7C56-A374-20640820A62F}"/>
              </a:ext>
            </a:extLst>
          </p:cNvPr>
          <p:cNvGrpSpPr/>
          <p:nvPr/>
        </p:nvGrpSpPr>
        <p:grpSpPr>
          <a:xfrm>
            <a:off x="8001000" y="0"/>
            <a:ext cx="10287000" cy="10287000"/>
            <a:chOff x="0" y="0"/>
            <a:chExt cx="6350000" cy="6350000"/>
          </a:xfrm>
        </p:grpSpPr>
        <p:sp>
          <p:nvSpPr>
            <p:cNvPr id="3" name="Freeform 3">
              <a:extLst>
                <a:ext uri="{FF2B5EF4-FFF2-40B4-BE49-F238E27FC236}">
                  <a16:creationId xmlns:a16="http://schemas.microsoft.com/office/drawing/2014/main" id="{E596156D-2708-1302-BD5D-BD9405693494}"/>
                </a:ext>
              </a:extLst>
            </p:cNvPr>
            <p:cNvSpPr/>
            <p:nvPr/>
          </p:nvSpPr>
          <p:spPr>
            <a:xfrm>
              <a:off x="-95377" y="-95377"/>
              <a:ext cx="6540754" cy="6540754"/>
            </a:xfrm>
            <a:custGeom>
              <a:avLst/>
              <a:gdLst/>
              <a:ahLst/>
              <a:cxnLst/>
              <a:rect l="l" t="t" r="r" b="b"/>
              <a:pathLst>
                <a:path w="6540754" h="6540754">
                  <a:moveTo>
                    <a:pt x="6540754" y="0"/>
                  </a:moveTo>
                  <a:lnTo>
                    <a:pt x="0" y="6540754"/>
                  </a:lnTo>
                  <a:lnTo>
                    <a:pt x="6540754" y="6540754"/>
                  </a:lnTo>
                  <a:close/>
                </a:path>
              </a:pathLst>
            </a:custGeom>
            <a:blipFill>
              <a:blip r:embed="rId3"/>
              <a:stretch>
                <a:fillRect r="-77777"/>
              </a:stretch>
            </a:blipFill>
          </p:spPr>
          <p:txBody>
            <a:bodyPr/>
            <a:lstStyle/>
            <a:p>
              <a:endParaRPr lang="en-US"/>
            </a:p>
          </p:txBody>
        </p:sp>
      </p:grpSp>
      <p:grpSp>
        <p:nvGrpSpPr>
          <p:cNvPr id="4" name="Group 4">
            <a:extLst>
              <a:ext uri="{FF2B5EF4-FFF2-40B4-BE49-F238E27FC236}">
                <a16:creationId xmlns:a16="http://schemas.microsoft.com/office/drawing/2014/main" id="{F05505F3-9B7F-88C3-0A4A-B3ED7B200F75}"/>
              </a:ext>
            </a:extLst>
          </p:cNvPr>
          <p:cNvGrpSpPr/>
          <p:nvPr/>
        </p:nvGrpSpPr>
        <p:grpSpPr>
          <a:xfrm rot="-10800000">
            <a:off x="14447117" y="0"/>
            <a:ext cx="7681766" cy="3540443"/>
            <a:chOff x="0" y="0"/>
            <a:chExt cx="406400" cy="187305"/>
          </a:xfrm>
        </p:grpSpPr>
        <p:sp>
          <p:nvSpPr>
            <p:cNvPr id="5" name="Freeform 5">
              <a:extLst>
                <a:ext uri="{FF2B5EF4-FFF2-40B4-BE49-F238E27FC236}">
                  <a16:creationId xmlns:a16="http://schemas.microsoft.com/office/drawing/2014/main" id="{D6BC7BE2-6AD0-2E0A-BE4F-4908CA28C1FF}"/>
                </a:ext>
              </a:extLst>
            </p:cNvPr>
            <p:cNvSpPr/>
            <p:nvPr/>
          </p:nvSpPr>
          <p:spPr>
            <a:xfrm>
              <a:off x="0" y="0"/>
              <a:ext cx="406400" cy="187305"/>
            </a:xfrm>
            <a:custGeom>
              <a:avLst/>
              <a:gdLst/>
              <a:ahLst/>
              <a:cxnLst/>
              <a:rect l="l" t="t" r="r" b="b"/>
              <a:pathLst>
                <a:path w="406400" h="187305">
                  <a:moveTo>
                    <a:pt x="203200" y="0"/>
                  </a:moveTo>
                  <a:lnTo>
                    <a:pt x="203200" y="0"/>
                  </a:lnTo>
                  <a:lnTo>
                    <a:pt x="406400" y="187305"/>
                  </a:lnTo>
                  <a:lnTo>
                    <a:pt x="0" y="187305"/>
                  </a:lnTo>
                  <a:lnTo>
                    <a:pt x="203200" y="0"/>
                  </a:lnTo>
                  <a:close/>
                </a:path>
              </a:pathLst>
            </a:custGeom>
            <a:solidFill>
              <a:srgbClr val="C81919">
                <a:alpha val="80000"/>
              </a:srgbClr>
            </a:solidFill>
          </p:spPr>
          <p:txBody>
            <a:bodyPr/>
            <a:lstStyle/>
            <a:p>
              <a:endParaRPr lang="en-US"/>
            </a:p>
          </p:txBody>
        </p:sp>
        <p:sp>
          <p:nvSpPr>
            <p:cNvPr id="6" name="TextBox 6">
              <a:extLst>
                <a:ext uri="{FF2B5EF4-FFF2-40B4-BE49-F238E27FC236}">
                  <a16:creationId xmlns:a16="http://schemas.microsoft.com/office/drawing/2014/main" id="{364A9698-46C3-4CE3-294D-8CDE87275937}"/>
                </a:ext>
              </a:extLst>
            </p:cNvPr>
            <p:cNvSpPr txBox="1"/>
            <p:nvPr/>
          </p:nvSpPr>
          <p:spPr>
            <a:xfrm>
              <a:off x="127000" y="-38100"/>
              <a:ext cx="152400" cy="225405"/>
            </a:xfrm>
            <a:prstGeom prst="rect">
              <a:avLst/>
            </a:prstGeom>
          </p:spPr>
          <p:txBody>
            <a:bodyPr lIns="50800" tIns="50800" rIns="50800" bIns="50800" rtlCol="0" anchor="ctr"/>
            <a:lstStyle/>
            <a:p>
              <a:pPr algn="ctr">
                <a:lnSpc>
                  <a:spcPts val="2100"/>
                </a:lnSpc>
              </a:pPr>
              <a:endParaRPr/>
            </a:p>
          </p:txBody>
        </p:sp>
      </p:grpSp>
      <p:grpSp>
        <p:nvGrpSpPr>
          <p:cNvPr id="16" name="Group 16">
            <a:extLst>
              <a:ext uri="{FF2B5EF4-FFF2-40B4-BE49-F238E27FC236}">
                <a16:creationId xmlns:a16="http://schemas.microsoft.com/office/drawing/2014/main" id="{4749C38B-1568-6551-C335-2447E89885CA}"/>
              </a:ext>
            </a:extLst>
          </p:cNvPr>
          <p:cNvGrpSpPr/>
          <p:nvPr/>
        </p:nvGrpSpPr>
        <p:grpSpPr>
          <a:xfrm>
            <a:off x="13814230" y="9105900"/>
            <a:ext cx="6103398" cy="1333500"/>
            <a:chOff x="0" y="0"/>
            <a:chExt cx="8137864" cy="1778000"/>
          </a:xfrm>
        </p:grpSpPr>
        <p:grpSp>
          <p:nvGrpSpPr>
            <p:cNvPr id="17" name="Group 17">
              <a:extLst>
                <a:ext uri="{FF2B5EF4-FFF2-40B4-BE49-F238E27FC236}">
                  <a16:creationId xmlns:a16="http://schemas.microsoft.com/office/drawing/2014/main" id="{CF7825E3-2B1D-4D16-971F-1B8DC5B63873}"/>
                </a:ext>
              </a:extLst>
            </p:cNvPr>
            <p:cNvGrpSpPr/>
            <p:nvPr/>
          </p:nvGrpSpPr>
          <p:grpSpPr>
            <a:xfrm>
              <a:off x="0" y="0"/>
              <a:ext cx="8137864" cy="1778000"/>
              <a:chOff x="0" y="0"/>
              <a:chExt cx="1111305" cy="242803"/>
            </a:xfrm>
          </p:grpSpPr>
          <p:sp>
            <p:nvSpPr>
              <p:cNvPr id="18" name="Freeform 18">
                <a:extLst>
                  <a:ext uri="{FF2B5EF4-FFF2-40B4-BE49-F238E27FC236}">
                    <a16:creationId xmlns:a16="http://schemas.microsoft.com/office/drawing/2014/main" id="{86961801-B90E-EFA5-42F3-A2919B67CF44}"/>
                  </a:ext>
                </a:extLst>
              </p:cNvPr>
              <p:cNvSpPr/>
              <p:nvPr/>
            </p:nvSpPr>
            <p:spPr>
              <a:xfrm>
                <a:off x="0" y="0"/>
                <a:ext cx="1111305" cy="242803"/>
              </a:xfrm>
              <a:custGeom>
                <a:avLst/>
                <a:gdLst/>
                <a:ahLst/>
                <a:cxnLst/>
                <a:rect l="l" t="t" r="r" b="b"/>
                <a:pathLst>
                  <a:path w="1111305" h="242803">
                    <a:moveTo>
                      <a:pt x="203200" y="0"/>
                    </a:moveTo>
                    <a:lnTo>
                      <a:pt x="908105" y="0"/>
                    </a:lnTo>
                    <a:lnTo>
                      <a:pt x="1111305" y="242803"/>
                    </a:lnTo>
                    <a:lnTo>
                      <a:pt x="0" y="242803"/>
                    </a:lnTo>
                    <a:lnTo>
                      <a:pt x="203200" y="0"/>
                    </a:lnTo>
                    <a:close/>
                  </a:path>
                </a:pathLst>
              </a:custGeom>
              <a:solidFill>
                <a:srgbClr val="C81919"/>
              </a:solidFill>
            </p:spPr>
            <p:txBody>
              <a:bodyPr/>
              <a:lstStyle/>
              <a:p>
                <a:endParaRPr lang="en-US"/>
              </a:p>
            </p:txBody>
          </p:sp>
          <p:sp>
            <p:nvSpPr>
              <p:cNvPr id="19" name="TextBox 19">
                <a:extLst>
                  <a:ext uri="{FF2B5EF4-FFF2-40B4-BE49-F238E27FC236}">
                    <a16:creationId xmlns:a16="http://schemas.microsoft.com/office/drawing/2014/main" id="{C1296F65-5ABE-B3D9-0DB4-36E9235B8668}"/>
                  </a:ext>
                </a:extLst>
              </p:cNvPr>
              <p:cNvSpPr txBox="1"/>
              <p:nvPr/>
            </p:nvSpPr>
            <p:spPr>
              <a:xfrm>
                <a:off x="127000" y="-38100"/>
                <a:ext cx="857305" cy="280903"/>
              </a:xfrm>
              <a:prstGeom prst="rect">
                <a:avLst/>
              </a:prstGeom>
            </p:spPr>
            <p:txBody>
              <a:bodyPr lIns="50800" tIns="50800" rIns="50800" bIns="50800" rtlCol="0" anchor="ctr"/>
              <a:lstStyle/>
              <a:p>
                <a:pPr algn="ctr">
                  <a:lnSpc>
                    <a:spcPts val="2100"/>
                  </a:lnSpc>
                </a:pPr>
                <a:endParaRPr/>
              </a:p>
            </p:txBody>
          </p:sp>
        </p:grpSp>
        <p:sp>
          <p:nvSpPr>
            <p:cNvPr id="20" name="TextBox 20">
              <a:extLst>
                <a:ext uri="{FF2B5EF4-FFF2-40B4-BE49-F238E27FC236}">
                  <a16:creationId xmlns:a16="http://schemas.microsoft.com/office/drawing/2014/main" id="{F54F7507-C614-411D-08A6-942A34667A28}"/>
                </a:ext>
              </a:extLst>
            </p:cNvPr>
            <p:cNvSpPr txBox="1"/>
            <p:nvPr/>
          </p:nvSpPr>
          <p:spPr>
            <a:xfrm>
              <a:off x="2797521" y="430845"/>
              <a:ext cx="2385015" cy="367537"/>
            </a:xfrm>
            <a:prstGeom prst="rect">
              <a:avLst/>
            </a:prstGeom>
          </p:spPr>
          <p:txBody>
            <a:bodyPr wrap="square" lIns="0" tIns="0" rIns="0" bIns="0" rtlCol="0" anchor="t">
              <a:spAutoFit/>
            </a:bodyPr>
            <a:lstStyle/>
            <a:p>
              <a:pPr marL="0" lvl="0" indent="0" algn="l">
                <a:lnSpc>
                  <a:spcPts val="2340"/>
                </a:lnSpc>
                <a:spcBef>
                  <a:spcPct val="0"/>
                </a:spcBef>
              </a:pPr>
              <a:r>
                <a:rPr lang="en-US" sz="1800" b="1" dirty="0">
                  <a:solidFill>
                    <a:srgbClr val="FFFFFF"/>
                  </a:solidFill>
                  <a:latin typeface="Helios Bold"/>
                  <a:ea typeface="Helios Bold"/>
                  <a:cs typeface="Helios Bold"/>
                  <a:sym typeface="Helios Bold"/>
                </a:rPr>
                <a:t>Data Bites </a:t>
              </a:r>
              <a:r>
                <a:rPr lang="en-US" b="1" dirty="0">
                  <a:solidFill>
                    <a:srgbClr val="FFFFFF"/>
                  </a:solidFill>
                  <a:latin typeface="Helios Bold"/>
                  <a:ea typeface="Helios Bold"/>
                  <a:cs typeface="Helios Bold"/>
                  <a:sym typeface="Helios Bold"/>
                </a:rPr>
                <a:t>2026</a:t>
              </a:r>
              <a:endParaRPr lang="en-US" sz="1800" b="1" dirty="0">
                <a:solidFill>
                  <a:srgbClr val="FFFFFF"/>
                </a:solidFill>
                <a:latin typeface="Helios Bold"/>
                <a:ea typeface="Helios Bold"/>
                <a:cs typeface="Helios Bold"/>
                <a:sym typeface="Helios Bold"/>
              </a:endParaRPr>
            </a:p>
          </p:txBody>
        </p:sp>
      </p:grpSp>
      <p:sp>
        <p:nvSpPr>
          <p:cNvPr id="23" name="TextBox 8">
            <a:extLst>
              <a:ext uri="{FF2B5EF4-FFF2-40B4-BE49-F238E27FC236}">
                <a16:creationId xmlns:a16="http://schemas.microsoft.com/office/drawing/2014/main" id="{0EA24991-254E-D045-C69A-77AFFC484D09}"/>
              </a:ext>
            </a:extLst>
          </p:cNvPr>
          <p:cNvSpPr txBox="1"/>
          <p:nvPr/>
        </p:nvSpPr>
        <p:spPr>
          <a:xfrm>
            <a:off x="963388" y="1958999"/>
            <a:ext cx="12177892" cy="2031325"/>
          </a:xfrm>
          <a:prstGeom prst="rect">
            <a:avLst/>
          </a:prstGeom>
        </p:spPr>
        <p:txBody>
          <a:bodyPr wrap="square" lIns="0" tIns="0" rIns="0" bIns="0" rtlCol="0" anchor="t">
            <a:spAutoFit/>
          </a:bodyPr>
          <a:lstStyle/>
          <a:p>
            <a:r>
              <a:rPr lang="en-US" sz="6600" b="1" dirty="0">
                <a:solidFill>
                  <a:srgbClr val="C81919"/>
                </a:solidFill>
                <a:latin typeface="TT Hoves Bold"/>
                <a:sym typeface="TT Hoves Bold"/>
              </a:rPr>
              <a:t>Get this presentation and register to the next sessions.</a:t>
            </a:r>
            <a:endParaRPr lang="en-US" sz="6600" dirty="0">
              <a:ea typeface="Calibri"/>
              <a:cs typeface="Calibri"/>
            </a:endParaRPr>
          </a:p>
        </p:txBody>
      </p:sp>
      <p:pic>
        <p:nvPicPr>
          <p:cNvPr id="8" name="Picture 7" descr="A qr code with a black background&#10;&#10;AI-generated content may be incorrect.">
            <a:extLst>
              <a:ext uri="{FF2B5EF4-FFF2-40B4-BE49-F238E27FC236}">
                <a16:creationId xmlns:a16="http://schemas.microsoft.com/office/drawing/2014/main" id="{667EFAC5-038F-0B5B-FFC6-37C6C67FF045}"/>
              </a:ext>
            </a:extLst>
          </p:cNvPr>
          <p:cNvPicPr>
            <a:picLocks noChangeAspect="1"/>
          </p:cNvPicPr>
          <p:nvPr/>
        </p:nvPicPr>
        <p:blipFill>
          <a:blip r:embed="rId4"/>
          <a:stretch>
            <a:fillRect/>
          </a:stretch>
        </p:blipFill>
        <p:spPr>
          <a:xfrm>
            <a:off x="794657" y="4549027"/>
            <a:ext cx="4125686" cy="4373336"/>
          </a:xfrm>
          <a:prstGeom prst="rect">
            <a:avLst/>
          </a:prstGeom>
        </p:spPr>
      </p:pic>
      <p:sp>
        <p:nvSpPr>
          <p:cNvPr id="10" name="TextBox 9">
            <a:extLst>
              <a:ext uri="{FF2B5EF4-FFF2-40B4-BE49-F238E27FC236}">
                <a16:creationId xmlns:a16="http://schemas.microsoft.com/office/drawing/2014/main" id="{6D33B243-E98D-67BD-9632-2F05E64A5C71}"/>
              </a:ext>
            </a:extLst>
          </p:cNvPr>
          <p:cNvSpPr txBox="1"/>
          <p:nvPr/>
        </p:nvSpPr>
        <p:spPr>
          <a:xfrm>
            <a:off x="5205681" y="6196172"/>
            <a:ext cx="5124447"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dirty="0">
                <a:solidFill>
                  <a:srgbClr val="C81819"/>
                </a:solidFill>
                <a:latin typeface="Glacial Indifference Bold"/>
                <a:ea typeface="Calibri"/>
                <a:cs typeface="Calibri"/>
              </a:rPr>
              <a:t>Access via the QR code or the link in the chat</a:t>
            </a:r>
          </a:p>
        </p:txBody>
      </p:sp>
      <p:sp>
        <p:nvSpPr>
          <p:cNvPr id="13" name="Freeform 5" descr="A red and black logo&#10;&#10;AI-generated content may be incorrect.">
            <a:extLst>
              <a:ext uri="{FF2B5EF4-FFF2-40B4-BE49-F238E27FC236}">
                <a16:creationId xmlns:a16="http://schemas.microsoft.com/office/drawing/2014/main" id="{761A0204-4650-4E79-60D6-BC9F39B2788A}"/>
              </a:ext>
            </a:extLst>
          </p:cNvPr>
          <p:cNvSpPr/>
          <p:nvPr/>
        </p:nvSpPr>
        <p:spPr>
          <a:xfrm>
            <a:off x="816554" y="687842"/>
            <a:ext cx="4122232" cy="1125326"/>
          </a:xfrm>
          <a:custGeom>
            <a:avLst/>
            <a:gdLst/>
            <a:ahLst/>
            <a:cxnLst/>
            <a:rect l="l" t="t" r="r" b="b"/>
            <a:pathLst>
              <a:path w="2681476" h="731520">
                <a:moveTo>
                  <a:pt x="0" y="0"/>
                </a:moveTo>
                <a:lnTo>
                  <a:pt x="2681476" y="0"/>
                </a:lnTo>
                <a:lnTo>
                  <a:pt x="2681476" y="731519"/>
                </a:lnTo>
                <a:lnTo>
                  <a:pt x="0" y="731519"/>
                </a:lnTo>
                <a:lnTo>
                  <a:pt x="0" y="0"/>
                </a:lnTo>
                <a:close/>
              </a:path>
            </a:pathLst>
          </a:custGeom>
          <a:blipFill>
            <a:blip r:embed="rId5"/>
            <a:stretch>
              <a:fillRect b="-23"/>
            </a:stretch>
          </a:blipFill>
        </p:spPr>
        <p:txBody>
          <a:bodyPr/>
          <a:lstStyle/>
          <a:p>
            <a:endParaRPr lang="en-US"/>
          </a:p>
        </p:txBody>
      </p:sp>
    </p:spTree>
    <p:extLst>
      <p:ext uri="{BB962C8B-B14F-4D97-AF65-F5344CB8AC3E}">
        <p14:creationId xmlns:p14="http://schemas.microsoft.com/office/powerpoint/2010/main" val="895668534"/>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C81919"/>
        </a:solidFill>
        <a:effectLst/>
      </p:bgPr>
    </p:bg>
    <p:spTree>
      <p:nvGrpSpPr>
        <p:cNvPr id="1" name=""/>
        <p:cNvGrpSpPr/>
        <p:nvPr/>
      </p:nvGrpSpPr>
      <p:grpSpPr>
        <a:xfrm>
          <a:off x="0" y="0"/>
          <a:ext cx="0" cy="0"/>
          <a:chOff x="0" y="0"/>
          <a:chExt cx="0" cy="0"/>
        </a:xfrm>
      </p:grpSpPr>
      <p:sp>
        <p:nvSpPr>
          <p:cNvPr id="13" name="TextBox 4">
            <a:extLst>
              <a:ext uri="{FF2B5EF4-FFF2-40B4-BE49-F238E27FC236}">
                <a16:creationId xmlns:a16="http://schemas.microsoft.com/office/drawing/2014/main" id="{762566A2-06E2-94BB-A121-3098F688D2E6}"/>
              </a:ext>
            </a:extLst>
          </p:cNvPr>
          <p:cNvSpPr txBox="1"/>
          <p:nvPr/>
        </p:nvSpPr>
        <p:spPr>
          <a:xfrm>
            <a:off x="-19210" y="-36066"/>
            <a:ext cx="18288000" cy="10323066"/>
          </a:xfrm>
          <a:prstGeom prst="rect">
            <a:avLst/>
          </a:prstGeom>
        </p:spPr>
        <p:txBody>
          <a:bodyPr lIns="34468" tIns="34468" rIns="34468" bIns="34468" rtlCol="0" anchor="ctr"/>
          <a:lstStyle/>
          <a:p>
            <a:pPr algn="ctr">
              <a:lnSpc>
                <a:spcPts val="2848"/>
              </a:lnSpc>
            </a:pPr>
            <a:endParaRPr/>
          </a:p>
        </p:txBody>
      </p:sp>
      <p:sp>
        <p:nvSpPr>
          <p:cNvPr id="16" name="Freeform 5" descr="A black and white logo&#10;&#10;AI-generated content may be incorrect.">
            <a:extLst>
              <a:ext uri="{FF2B5EF4-FFF2-40B4-BE49-F238E27FC236}">
                <a16:creationId xmlns:a16="http://schemas.microsoft.com/office/drawing/2014/main" id="{0E543BB5-9394-58D6-F1CB-1E693FC97E6E}"/>
              </a:ext>
            </a:extLst>
          </p:cNvPr>
          <p:cNvSpPr/>
          <p:nvPr/>
        </p:nvSpPr>
        <p:spPr>
          <a:xfrm>
            <a:off x="14770313" y="620855"/>
            <a:ext cx="2985556" cy="815691"/>
          </a:xfrm>
          <a:custGeom>
            <a:avLst/>
            <a:gdLst/>
            <a:ahLst/>
            <a:cxnLst/>
            <a:rect l="l" t="t" r="r" b="b"/>
            <a:pathLst>
              <a:path w="2985556" h="815691">
                <a:moveTo>
                  <a:pt x="0" y="0"/>
                </a:moveTo>
                <a:lnTo>
                  <a:pt x="2985557" y="0"/>
                </a:lnTo>
                <a:lnTo>
                  <a:pt x="2985557" y="815690"/>
                </a:lnTo>
                <a:lnTo>
                  <a:pt x="0" y="815690"/>
                </a:lnTo>
                <a:lnTo>
                  <a:pt x="0" y="0"/>
                </a:lnTo>
                <a:close/>
              </a:path>
            </a:pathLst>
          </a:custGeom>
          <a:blipFill>
            <a:blip r:embed="rId3"/>
            <a:stretch>
              <a:fillRect/>
            </a:stretch>
          </a:blipFill>
        </p:spPr>
        <p:txBody>
          <a:bodyPr/>
          <a:lstStyle/>
          <a:p>
            <a:endParaRPr lang="en-US"/>
          </a:p>
        </p:txBody>
      </p:sp>
      <p:grpSp>
        <p:nvGrpSpPr>
          <p:cNvPr id="24" name="Group 6">
            <a:extLst>
              <a:ext uri="{FF2B5EF4-FFF2-40B4-BE49-F238E27FC236}">
                <a16:creationId xmlns:a16="http://schemas.microsoft.com/office/drawing/2014/main" id="{8F26AB67-AC43-E8F4-7F28-1DD86CA4F2F3}"/>
              </a:ext>
            </a:extLst>
          </p:cNvPr>
          <p:cNvGrpSpPr/>
          <p:nvPr/>
        </p:nvGrpSpPr>
        <p:grpSpPr>
          <a:xfrm>
            <a:off x="7018494" y="8467240"/>
            <a:ext cx="3401278" cy="782339"/>
            <a:chOff x="0" y="-47625"/>
            <a:chExt cx="4535035" cy="1043118"/>
          </a:xfrm>
        </p:grpSpPr>
        <p:grpSp>
          <p:nvGrpSpPr>
            <p:cNvPr id="18" name="Group 7">
              <a:extLst>
                <a:ext uri="{FF2B5EF4-FFF2-40B4-BE49-F238E27FC236}">
                  <a16:creationId xmlns:a16="http://schemas.microsoft.com/office/drawing/2014/main" id="{F69AF4BE-DD99-E17E-FC5B-F765D0E48447}"/>
                </a:ext>
              </a:extLst>
            </p:cNvPr>
            <p:cNvGrpSpPr/>
            <p:nvPr/>
          </p:nvGrpSpPr>
          <p:grpSpPr>
            <a:xfrm>
              <a:off x="0" y="10314"/>
              <a:ext cx="962381" cy="962381"/>
              <a:chOff x="0" y="0"/>
              <a:chExt cx="812800" cy="812800"/>
            </a:xfrm>
          </p:grpSpPr>
          <p:sp>
            <p:nvSpPr>
              <p:cNvPr id="22" name="Freeform 8">
                <a:extLst>
                  <a:ext uri="{FF2B5EF4-FFF2-40B4-BE49-F238E27FC236}">
                    <a16:creationId xmlns:a16="http://schemas.microsoft.com/office/drawing/2014/main" id="{FB7A1CF1-BF73-5425-3BE0-83AEB5626AF6}"/>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FFFFFF"/>
                </a:solidFill>
                <a:prstDash val="solid"/>
                <a:miter/>
              </a:ln>
            </p:spPr>
            <p:txBody>
              <a:bodyPr/>
              <a:lstStyle/>
              <a:p>
                <a:endParaRPr lang="en-US"/>
              </a:p>
            </p:txBody>
          </p:sp>
          <p:sp>
            <p:nvSpPr>
              <p:cNvPr id="23" name="TextBox 9">
                <a:extLst>
                  <a:ext uri="{FF2B5EF4-FFF2-40B4-BE49-F238E27FC236}">
                    <a16:creationId xmlns:a16="http://schemas.microsoft.com/office/drawing/2014/main" id="{EEC32D6B-BCC2-E6FB-7903-A4F49B69F86A}"/>
                  </a:ext>
                </a:extLst>
              </p:cNvPr>
              <p:cNvSpPr txBox="1"/>
              <p:nvPr/>
            </p:nvSpPr>
            <p:spPr>
              <a:xfrm>
                <a:off x="76200" y="66675"/>
                <a:ext cx="660400" cy="669925"/>
              </a:xfrm>
              <a:prstGeom prst="rect">
                <a:avLst/>
              </a:prstGeom>
            </p:spPr>
            <p:txBody>
              <a:bodyPr lIns="64895" tIns="64895" rIns="64895" bIns="64895" rtlCol="0" anchor="ctr"/>
              <a:lstStyle/>
              <a:p>
                <a:pPr algn="ctr">
                  <a:lnSpc>
                    <a:spcPts val="2848"/>
                  </a:lnSpc>
                </a:pPr>
                <a:endParaRPr/>
              </a:p>
            </p:txBody>
          </p:sp>
        </p:grpSp>
        <p:sp>
          <p:nvSpPr>
            <p:cNvPr id="19" name="Freeform 10">
              <a:extLst>
                <a:ext uri="{FF2B5EF4-FFF2-40B4-BE49-F238E27FC236}">
                  <a16:creationId xmlns:a16="http://schemas.microsoft.com/office/drawing/2014/main" id="{4A143F09-D15D-97C5-0360-BE5149178E7B}"/>
                </a:ext>
              </a:extLst>
            </p:cNvPr>
            <p:cNvSpPr/>
            <p:nvPr/>
          </p:nvSpPr>
          <p:spPr>
            <a:xfrm>
              <a:off x="317370" y="242605"/>
              <a:ext cx="327641" cy="497797"/>
            </a:xfrm>
            <a:custGeom>
              <a:avLst/>
              <a:gdLst/>
              <a:ahLst/>
              <a:cxnLst/>
              <a:rect l="l" t="t" r="r" b="b"/>
              <a:pathLst>
                <a:path w="327641" h="497797">
                  <a:moveTo>
                    <a:pt x="0" y="0"/>
                  </a:moveTo>
                  <a:lnTo>
                    <a:pt x="327641" y="0"/>
                  </a:lnTo>
                  <a:lnTo>
                    <a:pt x="327641" y="497798"/>
                  </a:lnTo>
                  <a:lnTo>
                    <a:pt x="0" y="49779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20" name="TextBox 11">
              <a:extLst>
                <a:ext uri="{FF2B5EF4-FFF2-40B4-BE49-F238E27FC236}">
                  <a16:creationId xmlns:a16="http://schemas.microsoft.com/office/drawing/2014/main" id="{5452F3F4-36C2-2517-A024-4AF56AA95145}"/>
                </a:ext>
              </a:extLst>
            </p:cNvPr>
            <p:cNvSpPr txBox="1"/>
            <p:nvPr/>
          </p:nvSpPr>
          <p:spPr>
            <a:xfrm>
              <a:off x="1265142" y="-47625"/>
              <a:ext cx="2219994" cy="513005"/>
            </a:xfrm>
            <a:prstGeom prst="rect">
              <a:avLst/>
            </a:prstGeom>
          </p:spPr>
          <p:txBody>
            <a:bodyPr lIns="0" tIns="0" rIns="0" bIns="0" rtlCol="0" anchor="t">
              <a:spAutoFit/>
            </a:bodyPr>
            <a:lstStyle/>
            <a:p>
              <a:pPr algn="l">
                <a:lnSpc>
                  <a:spcPts val="3211"/>
                </a:lnSpc>
              </a:pPr>
              <a:r>
                <a:rPr lang="en-US" sz="2294" b="1">
                  <a:solidFill>
                    <a:srgbClr val="FFFFFF"/>
                  </a:solidFill>
                  <a:latin typeface="Now Medium"/>
                  <a:ea typeface="Now Medium"/>
                  <a:cs typeface="Now Medium"/>
                  <a:sym typeface="Now Medium"/>
                </a:rPr>
                <a:t>LOCATION</a:t>
              </a:r>
            </a:p>
          </p:txBody>
        </p:sp>
        <p:sp>
          <p:nvSpPr>
            <p:cNvPr id="21" name="TextBox 12">
              <a:extLst>
                <a:ext uri="{FF2B5EF4-FFF2-40B4-BE49-F238E27FC236}">
                  <a16:creationId xmlns:a16="http://schemas.microsoft.com/office/drawing/2014/main" id="{E0E3AD8F-FCE4-BAF8-E7B1-446D5807BB80}"/>
                </a:ext>
              </a:extLst>
            </p:cNvPr>
            <p:cNvSpPr txBox="1"/>
            <p:nvPr/>
          </p:nvSpPr>
          <p:spPr>
            <a:xfrm>
              <a:off x="1265142" y="535538"/>
              <a:ext cx="3269893" cy="459955"/>
            </a:xfrm>
            <a:prstGeom prst="rect">
              <a:avLst/>
            </a:prstGeom>
          </p:spPr>
          <p:txBody>
            <a:bodyPr lIns="0" tIns="0" rIns="0" bIns="0" rtlCol="0" anchor="t">
              <a:spAutoFit/>
            </a:bodyPr>
            <a:lstStyle/>
            <a:p>
              <a:pPr algn="l">
                <a:lnSpc>
                  <a:spcPts val="2826"/>
                </a:lnSpc>
              </a:pPr>
              <a:r>
                <a:rPr lang="en-US" sz="2000" dirty="0">
                  <a:solidFill>
                    <a:srgbClr val="FFFFFF"/>
                  </a:solidFill>
                  <a:latin typeface="Now"/>
                  <a:ea typeface="Now"/>
                  <a:cs typeface="Now"/>
                  <a:sym typeface="Now"/>
                </a:rPr>
                <a:t>ONLINE - TEAMS</a:t>
              </a:r>
              <a:endParaRPr lang="en-US" sz="2000" dirty="0">
                <a:solidFill>
                  <a:srgbClr val="FFFFFF"/>
                </a:solidFill>
                <a:latin typeface="Now"/>
                <a:ea typeface="Now"/>
                <a:cs typeface="Now"/>
              </a:endParaRPr>
            </a:p>
          </p:txBody>
        </p:sp>
      </p:grpSp>
      <p:grpSp>
        <p:nvGrpSpPr>
          <p:cNvPr id="42" name="Group 17">
            <a:extLst>
              <a:ext uri="{FF2B5EF4-FFF2-40B4-BE49-F238E27FC236}">
                <a16:creationId xmlns:a16="http://schemas.microsoft.com/office/drawing/2014/main" id="{F1B438C1-DEE1-3541-7F55-72769567039D}"/>
              </a:ext>
            </a:extLst>
          </p:cNvPr>
          <p:cNvGrpSpPr/>
          <p:nvPr/>
        </p:nvGrpSpPr>
        <p:grpSpPr>
          <a:xfrm>
            <a:off x="1410618" y="8467266"/>
            <a:ext cx="3424798" cy="773024"/>
            <a:chOff x="0" y="-47625"/>
            <a:chExt cx="4566396" cy="1030699"/>
          </a:xfrm>
        </p:grpSpPr>
        <p:grpSp>
          <p:nvGrpSpPr>
            <p:cNvPr id="26" name="Group 18">
              <a:extLst>
                <a:ext uri="{FF2B5EF4-FFF2-40B4-BE49-F238E27FC236}">
                  <a16:creationId xmlns:a16="http://schemas.microsoft.com/office/drawing/2014/main" id="{52809D44-0C97-0ECD-937B-1E7FEE1D556C}"/>
                </a:ext>
              </a:extLst>
            </p:cNvPr>
            <p:cNvGrpSpPr/>
            <p:nvPr/>
          </p:nvGrpSpPr>
          <p:grpSpPr>
            <a:xfrm>
              <a:off x="0" y="10314"/>
              <a:ext cx="962381" cy="962381"/>
              <a:chOff x="0" y="0"/>
              <a:chExt cx="812800" cy="812800"/>
            </a:xfrm>
          </p:grpSpPr>
          <p:sp>
            <p:nvSpPr>
              <p:cNvPr id="40" name="Freeform 19">
                <a:extLst>
                  <a:ext uri="{FF2B5EF4-FFF2-40B4-BE49-F238E27FC236}">
                    <a16:creationId xmlns:a16="http://schemas.microsoft.com/office/drawing/2014/main" id="{7237B283-3E0A-86B4-AF38-D13DF7784E72}"/>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FFFFFF"/>
                </a:solidFill>
                <a:prstDash val="solid"/>
                <a:miter/>
              </a:ln>
            </p:spPr>
            <p:txBody>
              <a:bodyPr/>
              <a:lstStyle/>
              <a:p>
                <a:endParaRPr lang="en-US"/>
              </a:p>
            </p:txBody>
          </p:sp>
          <p:sp>
            <p:nvSpPr>
              <p:cNvPr id="41" name="TextBox 20">
                <a:extLst>
                  <a:ext uri="{FF2B5EF4-FFF2-40B4-BE49-F238E27FC236}">
                    <a16:creationId xmlns:a16="http://schemas.microsoft.com/office/drawing/2014/main" id="{2932DB7E-DDFC-7EC4-2535-0E8793A357C3}"/>
                  </a:ext>
                </a:extLst>
              </p:cNvPr>
              <p:cNvSpPr txBox="1"/>
              <p:nvPr/>
            </p:nvSpPr>
            <p:spPr>
              <a:xfrm>
                <a:off x="76200" y="66675"/>
                <a:ext cx="660400" cy="669925"/>
              </a:xfrm>
              <a:prstGeom prst="rect">
                <a:avLst/>
              </a:prstGeom>
            </p:spPr>
            <p:txBody>
              <a:bodyPr lIns="64895" tIns="64895" rIns="64895" bIns="64895" rtlCol="0" anchor="ctr"/>
              <a:lstStyle/>
              <a:p>
                <a:pPr algn="ctr">
                  <a:lnSpc>
                    <a:spcPts val="2848"/>
                  </a:lnSpc>
                </a:pPr>
                <a:endParaRPr/>
              </a:p>
            </p:txBody>
          </p:sp>
        </p:grpSp>
        <p:sp>
          <p:nvSpPr>
            <p:cNvPr id="27" name="AutoShape 21">
              <a:extLst>
                <a:ext uri="{FF2B5EF4-FFF2-40B4-BE49-F238E27FC236}">
                  <a16:creationId xmlns:a16="http://schemas.microsoft.com/office/drawing/2014/main" id="{6BBA0220-4AF7-A01B-9A0D-A445A32B2AE1}"/>
                </a:ext>
              </a:extLst>
            </p:cNvPr>
            <p:cNvSpPr/>
            <p:nvPr/>
          </p:nvSpPr>
          <p:spPr>
            <a:xfrm flipV="1">
              <a:off x="481190" y="237535"/>
              <a:ext cx="0" cy="253969"/>
            </a:xfrm>
            <a:prstGeom prst="line">
              <a:avLst/>
            </a:prstGeom>
            <a:ln w="51057" cap="flat">
              <a:solidFill>
                <a:srgbClr val="FFFFFF"/>
              </a:solidFill>
              <a:prstDash val="solid"/>
              <a:headEnd type="none" w="sm" len="sm"/>
              <a:tailEnd type="none" w="sm" len="sm"/>
            </a:ln>
          </p:spPr>
          <p:txBody>
            <a:bodyPr/>
            <a:lstStyle/>
            <a:p>
              <a:endParaRPr lang="en-US"/>
            </a:p>
          </p:txBody>
        </p:sp>
        <p:sp>
          <p:nvSpPr>
            <p:cNvPr id="28" name="AutoShape 22">
              <a:extLst>
                <a:ext uri="{FF2B5EF4-FFF2-40B4-BE49-F238E27FC236}">
                  <a16:creationId xmlns:a16="http://schemas.microsoft.com/office/drawing/2014/main" id="{48F7435F-2374-E59F-7176-B724851AAAD8}"/>
                </a:ext>
              </a:extLst>
            </p:cNvPr>
            <p:cNvSpPr/>
            <p:nvPr/>
          </p:nvSpPr>
          <p:spPr>
            <a:xfrm flipH="1" flipV="1">
              <a:off x="481190" y="491504"/>
              <a:ext cx="185417" cy="111939"/>
            </a:xfrm>
            <a:prstGeom prst="line">
              <a:avLst/>
            </a:prstGeom>
            <a:ln w="51057" cap="flat">
              <a:solidFill>
                <a:srgbClr val="FFFFFF"/>
              </a:solidFill>
              <a:prstDash val="solid"/>
              <a:headEnd type="none" w="sm" len="sm"/>
              <a:tailEnd type="none" w="sm" len="sm"/>
            </a:ln>
          </p:spPr>
          <p:txBody>
            <a:bodyPr/>
            <a:lstStyle/>
            <a:p>
              <a:endParaRPr lang="en-US"/>
            </a:p>
          </p:txBody>
        </p:sp>
        <p:grpSp>
          <p:nvGrpSpPr>
            <p:cNvPr id="29" name="Group 23">
              <a:extLst>
                <a:ext uri="{FF2B5EF4-FFF2-40B4-BE49-F238E27FC236}">
                  <a16:creationId xmlns:a16="http://schemas.microsoft.com/office/drawing/2014/main" id="{DC5307EC-006A-CADA-6C99-98B4AA831768}"/>
                </a:ext>
              </a:extLst>
            </p:cNvPr>
            <p:cNvGrpSpPr/>
            <p:nvPr/>
          </p:nvGrpSpPr>
          <p:grpSpPr>
            <a:xfrm>
              <a:off x="456662" y="213007"/>
              <a:ext cx="49056" cy="49056"/>
              <a:chOff x="0" y="0"/>
              <a:chExt cx="812800" cy="812800"/>
            </a:xfrm>
          </p:grpSpPr>
          <p:sp>
            <p:nvSpPr>
              <p:cNvPr id="38" name="Freeform 24">
                <a:extLst>
                  <a:ext uri="{FF2B5EF4-FFF2-40B4-BE49-F238E27FC236}">
                    <a16:creationId xmlns:a16="http://schemas.microsoft.com/office/drawing/2014/main" id="{701774EC-A162-5A4B-D510-F73F43F2D74E}"/>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en-US"/>
              </a:p>
            </p:txBody>
          </p:sp>
          <p:sp>
            <p:nvSpPr>
              <p:cNvPr id="39" name="TextBox 25">
                <a:extLst>
                  <a:ext uri="{FF2B5EF4-FFF2-40B4-BE49-F238E27FC236}">
                    <a16:creationId xmlns:a16="http://schemas.microsoft.com/office/drawing/2014/main" id="{FE9C8003-45FA-522A-A1DA-922B97686C77}"/>
                  </a:ext>
                </a:extLst>
              </p:cNvPr>
              <p:cNvSpPr txBox="1"/>
              <p:nvPr/>
            </p:nvSpPr>
            <p:spPr>
              <a:xfrm>
                <a:off x="76200" y="66675"/>
                <a:ext cx="660400" cy="669925"/>
              </a:xfrm>
              <a:prstGeom prst="rect">
                <a:avLst/>
              </a:prstGeom>
            </p:spPr>
            <p:txBody>
              <a:bodyPr lIns="64895" tIns="64895" rIns="64895" bIns="64895" rtlCol="0" anchor="ctr"/>
              <a:lstStyle/>
              <a:p>
                <a:pPr algn="ctr">
                  <a:lnSpc>
                    <a:spcPts val="2848"/>
                  </a:lnSpc>
                </a:pPr>
                <a:endParaRPr/>
              </a:p>
            </p:txBody>
          </p:sp>
        </p:grpSp>
        <p:grpSp>
          <p:nvGrpSpPr>
            <p:cNvPr id="30" name="Group 26">
              <a:extLst>
                <a:ext uri="{FF2B5EF4-FFF2-40B4-BE49-F238E27FC236}">
                  <a16:creationId xmlns:a16="http://schemas.microsoft.com/office/drawing/2014/main" id="{B5F6CA12-7AA4-E3FC-2E99-5BDDAA53FD93}"/>
                </a:ext>
              </a:extLst>
            </p:cNvPr>
            <p:cNvGrpSpPr/>
            <p:nvPr/>
          </p:nvGrpSpPr>
          <p:grpSpPr>
            <a:xfrm>
              <a:off x="642079" y="578915"/>
              <a:ext cx="49056" cy="49056"/>
              <a:chOff x="0" y="0"/>
              <a:chExt cx="812800" cy="812800"/>
            </a:xfrm>
          </p:grpSpPr>
          <p:sp>
            <p:nvSpPr>
              <p:cNvPr id="36" name="Freeform 27">
                <a:extLst>
                  <a:ext uri="{FF2B5EF4-FFF2-40B4-BE49-F238E27FC236}">
                    <a16:creationId xmlns:a16="http://schemas.microsoft.com/office/drawing/2014/main" id="{93789801-83AC-3444-D8B0-9B742020A4B3}"/>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en-US"/>
              </a:p>
            </p:txBody>
          </p:sp>
          <p:sp>
            <p:nvSpPr>
              <p:cNvPr id="37" name="TextBox 28">
                <a:extLst>
                  <a:ext uri="{FF2B5EF4-FFF2-40B4-BE49-F238E27FC236}">
                    <a16:creationId xmlns:a16="http://schemas.microsoft.com/office/drawing/2014/main" id="{1EC807D0-EDFC-41C1-47A5-F64C68D9117C}"/>
                  </a:ext>
                </a:extLst>
              </p:cNvPr>
              <p:cNvSpPr txBox="1"/>
              <p:nvPr/>
            </p:nvSpPr>
            <p:spPr>
              <a:xfrm>
                <a:off x="76200" y="66675"/>
                <a:ext cx="660400" cy="669925"/>
              </a:xfrm>
              <a:prstGeom prst="rect">
                <a:avLst/>
              </a:prstGeom>
            </p:spPr>
            <p:txBody>
              <a:bodyPr lIns="64895" tIns="64895" rIns="64895" bIns="64895" rtlCol="0" anchor="ctr"/>
              <a:lstStyle/>
              <a:p>
                <a:pPr algn="ctr">
                  <a:lnSpc>
                    <a:spcPts val="2848"/>
                  </a:lnSpc>
                </a:pPr>
                <a:endParaRPr/>
              </a:p>
            </p:txBody>
          </p:sp>
        </p:grpSp>
        <p:grpSp>
          <p:nvGrpSpPr>
            <p:cNvPr id="31" name="Group 29">
              <a:extLst>
                <a:ext uri="{FF2B5EF4-FFF2-40B4-BE49-F238E27FC236}">
                  <a16:creationId xmlns:a16="http://schemas.microsoft.com/office/drawing/2014/main" id="{EFE1FFF8-630E-E2A7-9E3B-E2D3C19BB5C2}"/>
                </a:ext>
              </a:extLst>
            </p:cNvPr>
            <p:cNvGrpSpPr/>
            <p:nvPr/>
          </p:nvGrpSpPr>
          <p:grpSpPr>
            <a:xfrm>
              <a:off x="456662" y="466976"/>
              <a:ext cx="49056" cy="49056"/>
              <a:chOff x="0" y="0"/>
              <a:chExt cx="812800" cy="812800"/>
            </a:xfrm>
          </p:grpSpPr>
          <p:sp>
            <p:nvSpPr>
              <p:cNvPr id="34" name="Freeform 30">
                <a:extLst>
                  <a:ext uri="{FF2B5EF4-FFF2-40B4-BE49-F238E27FC236}">
                    <a16:creationId xmlns:a16="http://schemas.microsoft.com/office/drawing/2014/main" id="{E6ED1414-947E-0283-59AE-5DE7FFBCE780}"/>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en-US"/>
              </a:p>
            </p:txBody>
          </p:sp>
          <p:sp>
            <p:nvSpPr>
              <p:cNvPr id="35" name="TextBox 31">
                <a:extLst>
                  <a:ext uri="{FF2B5EF4-FFF2-40B4-BE49-F238E27FC236}">
                    <a16:creationId xmlns:a16="http://schemas.microsoft.com/office/drawing/2014/main" id="{1EF50A84-7B6E-7AA7-7054-7114AC3ED8D1}"/>
                  </a:ext>
                </a:extLst>
              </p:cNvPr>
              <p:cNvSpPr txBox="1"/>
              <p:nvPr/>
            </p:nvSpPr>
            <p:spPr>
              <a:xfrm>
                <a:off x="76200" y="66675"/>
                <a:ext cx="660400" cy="669925"/>
              </a:xfrm>
              <a:prstGeom prst="rect">
                <a:avLst/>
              </a:prstGeom>
            </p:spPr>
            <p:txBody>
              <a:bodyPr lIns="64895" tIns="64895" rIns="64895" bIns="64895" rtlCol="0" anchor="ctr"/>
              <a:lstStyle/>
              <a:p>
                <a:pPr algn="ctr">
                  <a:lnSpc>
                    <a:spcPts val="2848"/>
                  </a:lnSpc>
                </a:pPr>
                <a:endParaRPr/>
              </a:p>
            </p:txBody>
          </p:sp>
        </p:grpSp>
        <p:sp>
          <p:nvSpPr>
            <p:cNvPr id="32" name="TextBox 32">
              <a:extLst>
                <a:ext uri="{FF2B5EF4-FFF2-40B4-BE49-F238E27FC236}">
                  <a16:creationId xmlns:a16="http://schemas.microsoft.com/office/drawing/2014/main" id="{0F10AB83-3A21-C53C-BD1A-6F43A46F0DFB}"/>
                </a:ext>
              </a:extLst>
            </p:cNvPr>
            <p:cNvSpPr txBox="1"/>
            <p:nvPr/>
          </p:nvSpPr>
          <p:spPr>
            <a:xfrm>
              <a:off x="1296503" y="-47625"/>
              <a:ext cx="1798781" cy="505942"/>
            </a:xfrm>
            <a:prstGeom prst="rect">
              <a:avLst/>
            </a:prstGeom>
          </p:spPr>
          <p:txBody>
            <a:bodyPr lIns="0" tIns="0" rIns="0" bIns="0" rtlCol="0" anchor="t">
              <a:spAutoFit/>
            </a:bodyPr>
            <a:lstStyle/>
            <a:p>
              <a:pPr algn="l">
                <a:lnSpc>
                  <a:spcPts val="3211"/>
                </a:lnSpc>
              </a:pPr>
              <a:r>
                <a:rPr lang="en-US" sz="2294" b="1">
                  <a:solidFill>
                    <a:srgbClr val="FFFFFF"/>
                  </a:solidFill>
                  <a:latin typeface="Now Medium"/>
                  <a:ea typeface="Now Medium"/>
                  <a:cs typeface="Now Medium"/>
                  <a:sym typeface="Now Medium"/>
                </a:rPr>
                <a:t>TIME</a:t>
              </a:r>
            </a:p>
          </p:txBody>
        </p:sp>
        <p:sp>
          <p:nvSpPr>
            <p:cNvPr id="33" name="TextBox 33">
              <a:extLst>
                <a:ext uri="{FF2B5EF4-FFF2-40B4-BE49-F238E27FC236}">
                  <a16:creationId xmlns:a16="http://schemas.microsoft.com/office/drawing/2014/main" id="{1C16931E-BA45-903A-973C-EDD3330B9350}"/>
                </a:ext>
              </a:extLst>
            </p:cNvPr>
            <p:cNvSpPr txBox="1"/>
            <p:nvPr/>
          </p:nvSpPr>
          <p:spPr>
            <a:xfrm>
              <a:off x="1296503" y="535537"/>
              <a:ext cx="3269893" cy="447537"/>
            </a:xfrm>
            <a:prstGeom prst="rect">
              <a:avLst/>
            </a:prstGeom>
          </p:spPr>
          <p:txBody>
            <a:bodyPr lIns="0" tIns="0" rIns="0" bIns="0" rtlCol="0" anchor="t">
              <a:spAutoFit/>
            </a:bodyPr>
            <a:lstStyle/>
            <a:p>
              <a:pPr algn="l">
                <a:lnSpc>
                  <a:spcPts val="2826"/>
                </a:lnSpc>
              </a:pPr>
              <a:r>
                <a:rPr lang="en-US" sz="2018">
                  <a:solidFill>
                    <a:srgbClr val="FFFFFF"/>
                  </a:solidFill>
                  <a:latin typeface="Now"/>
                  <a:ea typeface="Now"/>
                  <a:cs typeface="Now"/>
                  <a:sym typeface="Now"/>
                </a:rPr>
                <a:t>13:00 - 13:30</a:t>
              </a:r>
            </a:p>
          </p:txBody>
        </p:sp>
      </p:grpSp>
      <p:sp>
        <p:nvSpPr>
          <p:cNvPr id="44" name="TextBox 34">
            <a:extLst>
              <a:ext uri="{FF2B5EF4-FFF2-40B4-BE49-F238E27FC236}">
                <a16:creationId xmlns:a16="http://schemas.microsoft.com/office/drawing/2014/main" id="{27EFEA7C-76E6-B331-AC7A-9F33666ABF9F}"/>
              </a:ext>
            </a:extLst>
          </p:cNvPr>
          <p:cNvSpPr txBox="1"/>
          <p:nvPr/>
        </p:nvSpPr>
        <p:spPr>
          <a:xfrm>
            <a:off x="811928" y="786573"/>
            <a:ext cx="4563532" cy="721468"/>
          </a:xfrm>
          <a:prstGeom prst="rect">
            <a:avLst/>
          </a:prstGeom>
        </p:spPr>
        <p:txBody>
          <a:bodyPr lIns="0" tIns="0" rIns="0" bIns="0" rtlCol="0" anchor="t">
            <a:spAutoFit/>
          </a:bodyPr>
          <a:lstStyle/>
          <a:p>
            <a:pPr algn="just">
              <a:lnSpc>
                <a:spcPts val="4984"/>
              </a:lnSpc>
            </a:pPr>
            <a:r>
              <a:rPr lang="en-US" sz="6558" b="1" spc="-196">
                <a:solidFill>
                  <a:srgbClr val="FFFFFF"/>
                </a:solidFill>
                <a:latin typeface="Glacial Indifference Bold"/>
                <a:ea typeface="Glacial Indifference Bold"/>
                <a:cs typeface="Glacial Indifference Bold"/>
                <a:sym typeface="Glacial Indifference Bold"/>
              </a:rPr>
              <a:t>Data Bites</a:t>
            </a:r>
          </a:p>
        </p:txBody>
      </p:sp>
      <p:grpSp>
        <p:nvGrpSpPr>
          <p:cNvPr id="53" name="Group 36">
            <a:extLst>
              <a:ext uri="{FF2B5EF4-FFF2-40B4-BE49-F238E27FC236}">
                <a16:creationId xmlns:a16="http://schemas.microsoft.com/office/drawing/2014/main" id="{101E43FA-877F-C685-1B60-7C38CFB0B693}"/>
              </a:ext>
            </a:extLst>
          </p:cNvPr>
          <p:cNvGrpSpPr/>
          <p:nvPr/>
        </p:nvGrpSpPr>
        <p:grpSpPr>
          <a:xfrm>
            <a:off x="12862184" y="8483774"/>
            <a:ext cx="4148733" cy="776101"/>
            <a:chOff x="0" y="0"/>
            <a:chExt cx="5083408" cy="1021995"/>
          </a:xfrm>
        </p:grpSpPr>
        <p:grpSp>
          <p:nvGrpSpPr>
            <p:cNvPr id="48" name="Group 37">
              <a:extLst>
                <a:ext uri="{FF2B5EF4-FFF2-40B4-BE49-F238E27FC236}">
                  <a16:creationId xmlns:a16="http://schemas.microsoft.com/office/drawing/2014/main" id="{4A88FF46-6C98-3EE3-6DDC-76B1713E35FD}"/>
                </a:ext>
              </a:extLst>
            </p:cNvPr>
            <p:cNvGrpSpPr/>
            <p:nvPr/>
          </p:nvGrpSpPr>
          <p:grpSpPr>
            <a:xfrm>
              <a:off x="0" y="0"/>
              <a:ext cx="1021995" cy="1021995"/>
              <a:chOff x="0" y="0"/>
              <a:chExt cx="812800" cy="812800"/>
            </a:xfrm>
          </p:grpSpPr>
          <p:sp>
            <p:nvSpPr>
              <p:cNvPr id="51" name="Freeform 38">
                <a:extLst>
                  <a:ext uri="{FF2B5EF4-FFF2-40B4-BE49-F238E27FC236}">
                    <a16:creationId xmlns:a16="http://schemas.microsoft.com/office/drawing/2014/main" id="{CB59D38D-0F05-FD71-9253-6574AEE03F9E}"/>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FFFFFF"/>
                </a:solidFill>
                <a:prstDash val="solid"/>
                <a:miter/>
              </a:ln>
            </p:spPr>
            <p:txBody>
              <a:bodyPr/>
              <a:lstStyle/>
              <a:p>
                <a:endParaRPr lang="en-US"/>
              </a:p>
            </p:txBody>
          </p:sp>
          <p:sp>
            <p:nvSpPr>
              <p:cNvPr id="52" name="TextBox 39">
                <a:extLst>
                  <a:ext uri="{FF2B5EF4-FFF2-40B4-BE49-F238E27FC236}">
                    <a16:creationId xmlns:a16="http://schemas.microsoft.com/office/drawing/2014/main" id="{1FEE45A9-F07A-F98A-5179-18C8FDAE4D18}"/>
                  </a:ext>
                </a:extLst>
              </p:cNvPr>
              <p:cNvSpPr txBox="1"/>
              <p:nvPr/>
            </p:nvSpPr>
            <p:spPr>
              <a:xfrm>
                <a:off x="76200" y="66675"/>
                <a:ext cx="660400" cy="669925"/>
              </a:xfrm>
              <a:prstGeom prst="rect">
                <a:avLst/>
              </a:prstGeom>
            </p:spPr>
            <p:txBody>
              <a:bodyPr lIns="64895" tIns="64895" rIns="64895" bIns="64895" rtlCol="0" anchor="ctr"/>
              <a:lstStyle/>
              <a:p>
                <a:pPr algn="ctr">
                  <a:lnSpc>
                    <a:spcPts val="2848"/>
                  </a:lnSpc>
                </a:pPr>
                <a:endParaRPr/>
              </a:p>
            </p:txBody>
          </p:sp>
        </p:grpSp>
        <p:sp>
          <p:nvSpPr>
            <p:cNvPr id="49" name="Freeform 40">
              <a:extLst>
                <a:ext uri="{FF2B5EF4-FFF2-40B4-BE49-F238E27FC236}">
                  <a16:creationId xmlns:a16="http://schemas.microsoft.com/office/drawing/2014/main" id="{E134ACB9-B2CC-63A9-A737-08123EC5BB23}"/>
                </a:ext>
              </a:extLst>
            </p:cNvPr>
            <p:cNvSpPr/>
            <p:nvPr/>
          </p:nvSpPr>
          <p:spPr>
            <a:xfrm>
              <a:off x="211487" y="296450"/>
              <a:ext cx="599021" cy="427551"/>
            </a:xfrm>
            <a:custGeom>
              <a:avLst/>
              <a:gdLst/>
              <a:ahLst/>
              <a:cxnLst/>
              <a:rect l="l" t="t" r="r" b="b"/>
              <a:pathLst>
                <a:path w="599021" h="427551">
                  <a:moveTo>
                    <a:pt x="0" y="0"/>
                  </a:moveTo>
                  <a:lnTo>
                    <a:pt x="599021" y="0"/>
                  </a:lnTo>
                  <a:lnTo>
                    <a:pt x="599021" y="427551"/>
                  </a:lnTo>
                  <a:lnTo>
                    <a:pt x="0" y="42755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50" name="TextBox 41">
              <a:extLst>
                <a:ext uri="{FF2B5EF4-FFF2-40B4-BE49-F238E27FC236}">
                  <a16:creationId xmlns:a16="http://schemas.microsoft.com/office/drawing/2014/main" id="{E179403C-9098-14E8-F655-8F045985B66B}"/>
                </a:ext>
              </a:extLst>
            </p:cNvPr>
            <p:cNvSpPr txBox="1"/>
            <p:nvPr/>
          </p:nvSpPr>
          <p:spPr>
            <a:xfrm>
              <a:off x="1207160" y="250369"/>
              <a:ext cx="3876248" cy="490648"/>
            </a:xfrm>
            <a:prstGeom prst="rect">
              <a:avLst/>
            </a:prstGeom>
          </p:spPr>
          <p:txBody>
            <a:bodyPr lIns="0" tIns="0" rIns="0" bIns="0" rtlCol="0" anchor="t">
              <a:spAutoFit/>
            </a:bodyPr>
            <a:lstStyle/>
            <a:p>
              <a:pPr marL="0" lvl="0" indent="0" algn="l">
                <a:lnSpc>
                  <a:spcPts val="3001"/>
                </a:lnSpc>
                <a:spcBef>
                  <a:spcPct val="0"/>
                </a:spcBef>
              </a:pPr>
              <a:r>
                <a:rPr lang="en-US" sz="2100" dirty="0">
                  <a:solidFill>
                    <a:srgbClr val="FFFFFF"/>
                  </a:solidFill>
                  <a:latin typeface="Now"/>
                  <a:ea typeface="Now"/>
                  <a:cs typeface="Now"/>
                  <a:sym typeface="Now"/>
                </a:rPr>
                <a:t>RDMSUPPORT</a:t>
              </a:r>
              <a:r>
                <a:rPr lang="en-US" sz="2100" u="none" strike="noStrike" dirty="0">
                  <a:solidFill>
                    <a:srgbClr val="FFFFFF"/>
                  </a:solidFill>
                  <a:latin typeface="Now"/>
                  <a:ea typeface="Now"/>
                  <a:cs typeface="Now"/>
                  <a:sym typeface="Now"/>
                </a:rPr>
                <a:t>@TUE.NL</a:t>
              </a:r>
            </a:p>
          </p:txBody>
        </p:sp>
      </p:grpSp>
      <p:grpSp>
        <p:nvGrpSpPr>
          <p:cNvPr id="57" name="Group 42">
            <a:extLst>
              <a:ext uri="{FF2B5EF4-FFF2-40B4-BE49-F238E27FC236}">
                <a16:creationId xmlns:a16="http://schemas.microsoft.com/office/drawing/2014/main" id="{FB1241DA-5755-DFE3-A411-6EC08E0F3363}"/>
              </a:ext>
            </a:extLst>
          </p:cNvPr>
          <p:cNvGrpSpPr/>
          <p:nvPr/>
        </p:nvGrpSpPr>
        <p:grpSpPr>
          <a:xfrm>
            <a:off x="816726" y="1814157"/>
            <a:ext cx="2258105" cy="760338"/>
            <a:chOff x="0" y="0"/>
            <a:chExt cx="487739" cy="190558"/>
          </a:xfrm>
        </p:grpSpPr>
        <p:sp>
          <p:nvSpPr>
            <p:cNvPr id="55" name="Freeform 43">
              <a:extLst>
                <a:ext uri="{FF2B5EF4-FFF2-40B4-BE49-F238E27FC236}">
                  <a16:creationId xmlns:a16="http://schemas.microsoft.com/office/drawing/2014/main" id="{708F1D2F-7FEA-C907-3265-6D244080723F}"/>
                </a:ext>
              </a:extLst>
            </p:cNvPr>
            <p:cNvSpPr/>
            <p:nvPr/>
          </p:nvSpPr>
          <p:spPr>
            <a:xfrm>
              <a:off x="0" y="0"/>
              <a:ext cx="487739" cy="188120"/>
            </a:xfrm>
            <a:custGeom>
              <a:avLst/>
              <a:gdLst/>
              <a:ahLst/>
              <a:cxnLst/>
              <a:rect l="l" t="t" r="r" b="b"/>
              <a:pathLst>
                <a:path w="487739" h="188120">
                  <a:moveTo>
                    <a:pt x="94060" y="0"/>
                  </a:moveTo>
                  <a:lnTo>
                    <a:pt x="393680" y="0"/>
                  </a:lnTo>
                  <a:cubicBezTo>
                    <a:pt x="418626" y="0"/>
                    <a:pt x="442550" y="9910"/>
                    <a:pt x="460190" y="27549"/>
                  </a:cubicBezTo>
                  <a:cubicBezTo>
                    <a:pt x="477829" y="45189"/>
                    <a:pt x="487739" y="69114"/>
                    <a:pt x="487739" y="94060"/>
                  </a:cubicBezTo>
                  <a:lnTo>
                    <a:pt x="487739" y="94060"/>
                  </a:lnTo>
                  <a:cubicBezTo>
                    <a:pt x="487739" y="119006"/>
                    <a:pt x="477829" y="142930"/>
                    <a:pt x="460190" y="160570"/>
                  </a:cubicBezTo>
                  <a:cubicBezTo>
                    <a:pt x="442550" y="178210"/>
                    <a:pt x="418626" y="188120"/>
                    <a:pt x="393680" y="188120"/>
                  </a:cubicBezTo>
                  <a:lnTo>
                    <a:pt x="94060" y="188120"/>
                  </a:lnTo>
                  <a:cubicBezTo>
                    <a:pt x="69114" y="188120"/>
                    <a:pt x="45189" y="178210"/>
                    <a:pt x="27549" y="160570"/>
                  </a:cubicBezTo>
                  <a:cubicBezTo>
                    <a:pt x="9910" y="142930"/>
                    <a:pt x="0" y="119006"/>
                    <a:pt x="0" y="94060"/>
                  </a:cubicBezTo>
                  <a:lnTo>
                    <a:pt x="0" y="94060"/>
                  </a:lnTo>
                  <a:cubicBezTo>
                    <a:pt x="0" y="69114"/>
                    <a:pt x="9910" y="45189"/>
                    <a:pt x="27549" y="27549"/>
                  </a:cubicBezTo>
                  <a:cubicBezTo>
                    <a:pt x="45189" y="9910"/>
                    <a:pt x="69114" y="0"/>
                    <a:pt x="94060" y="0"/>
                  </a:cubicBezTo>
                  <a:close/>
                </a:path>
              </a:pathLst>
            </a:custGeom>
            <a:solidFill>
              <a:srgbClr val="000000">
                <a:alpha val="0"/>
              </a:srgbClr>
            </a:solidFill>
            <a:ln w="28575" cap="rnd">
              <a:solidFill>
                <a:srgbClr val="FFFFFF"/>
              </a:solidFill>
              <a:prstDash val="solid"/>
              <a:round/>
            </a:ln>
          </p:spPr>
          <p:txBody>
            <a:bodyPr/>
            <a:lstStyle/>
            <a:p>
              <a:endParaRPr lang="en-US"/>
            </a:p>
          </p:txBody>
        </p:sp>
        <p:sp>
          <p:nvSpPr>
            <p:cNvPr id="56" name="TextBox 44">
              <a:extLst>
                <a:ext uri="{FF2B5EF4-FFF2-40B4-BE49-F238E27FC236}">
                  <a16:creationId xmlns:a16="http://schemas.microsoft.com/office/drawing/2014/main" id="{003293B9-D68C-9ED7-B4A5-9E61145711E0}"/>
                </a:ext>
              </a:extLst>
            </p:cNvPr>
            <p:cNvSpPr txBox="1"/>
            <p:nvPr/>
          </p:nvSpPr>
          <p:spPr>
            <a:xfrm>
              <a:off x="20871" y="0"/>
              <a:ext cx="446620" cy="190558"/>
            </a:xfrm>
            <a:prstGeom prst="rect">
              <a:avLst/>
            </a:prstGeom>
          </p:spPr>
          <p:txBody>
            <a:bodyPr lIns="34468" tIns="34468" rIns="34468" bIns="34468" rtlCol="0" anchor="ctr"/>
            <a:lstStyle/>
            <a:p>
              <a:pPr algn="ctr">
                <a:lnSpc>
                  <a:spcPts val="2974"/>
                </a:lnSpc>
              </a:pPr>
              <a:r>
                <a:rPr lang="en-US" sz="2400" b="1" spc="60" dirty="0">
                  <a:solidFill>
                    <a:srgbClr val="FFFFFF"/>
                  </a:solidFill>
                  <a:latin typeface="Glacial Indifference Bold"/>
                  <a:ea typeface="Glacial Indifference Bold"/>
                  <a:cs typeface="Glacial Indifference Bold"/>
                  <a:sym typeface="Glacial Indifference Bold"/>
                </a:rPr>
                <a:t>Upcoming</a:t>
              </a:r>
              <a:endParaRPr lang="en-US" sz="2438" b="1" spc="60" dirty="0">
                <a:solidFill>
                  <a:srgbClr val="FFFFFF"/>
                </a:solidFill>
                <a:latin typeface="Glacial Indifference Bold"/>
                <a:ea typeface="Glacial Indifference Bold"/>
                <a:cs typeface="Glacial Indifference Bold"/>
                <a:sym typeface="Glacial Indifference Bold"/>
              </a:endParaRPr>
            </a:p>
          </p:txBody>
        </p:sp>
      </p:grpSp>
      <p:sp>
        <p:nvSpPr>
          <p:cNvPr id="59" name="TextBox 45">
            <a:extLst>
              <a:ext uri="{FF2B5EF4-FFF2-40B4-BE49-F238E27FC236}">
                <a16:creationId xmlns:a16="http://schemas.microsoft.com/office/drawing/2014/main" id="{B8E5738E-41B5-01D5-CDC3-0C5248B4205A}"/>
              </a:ext>
            </a:extLst>
          </p:cNvPr>
          <p:cNvSpPr txBox="1"/>
          <p:nvPr/>
        </p:nvSpPr>
        <p:spPr>
          <a:xfrm>
            <a:off x="3775742" y="2930833"/>
            <a:ext cx="13278961" cy="1490793"/>
          </a:xfrm>
          <a:prstGeom prst="rect">
            <a:avLst/>
          </a:prstGeom>
        </p:spPr>
        <p:txBody>
          <a:bodyPr wrap="square" lIns="0" tIns="0" rIns="0" bIns="0" rtlCol="0" anchor="t">
            <a:spAutoFit/>
          </a:bodyPr>
          <a:lstStyle/>
          <a:p>
            <a:pPr>
              <a:lnSpc>
                <a:spcPts val="13499"/>
              </a:lnSpc>
            </a:pPr>
            <a:r>
              <a:rPr lang="en-US" sz="6000" b="1" spc="374" dirty="0">
                <a:solidFill>
                  <a:srgbClr val="FFFFFF"/>
                </a:solidFill>
                <a:latin typeface="Glacial Indifference Bold"/>
                <a:ea typeface="Glacial Indifference Bold"/>
                <a:cs typeface="Glacial Indifference Bold"/>
                <a:sym typeface="Glacial Indifference Bold"/>
              </a:rPr>
              <a:t>How to create data package</a:t>
            </a:r>
            <a:endParaRPr lang="en-US" sz="6000" b="1" spc="374" dirty="0">
              <a:solidFill>
                <a:srgbClr val="FFFFFF"/>
              </a:solidFill>
              <a:latin typeface="Glacial Indifference Bold"/>
              <a:ea typeface="Glacial Indifference Bold"/>
              <a:cs typeface="Glacial Indifference Bold"/>
            </a:endParaRPr>
          </a:p>
        </p:txBody>
      </p:sp>
      <p:grpSp>
        <p:nvGrpSpPr>
          <p:cNvPr id="64" name="Group 63">
            <a:extLst>
              <a:ext uri="{FF2B5EF4-FFF2-40B4-BE49-F238E27FC236}">
                <a16:creationId xmlns:a16="http://schemas.microsoft.com/office/drawing/2014/main" id="{6128F418-B5B4-80F0-DEE7-DEC663C67542}"/>
              </a:ext>
            </a:extLst>
          </p:cNvPr>
          <p:cNvGrpSpPr/>
          <p:nvPr/>
        </p:nvGrpSpPr>
        <p:grpSpPr>
          <a:xfrm>
            <a:off x="1407652" y="3540623"/>
            <a:ext cx="2680038" cy="746391"/>
            <a:chOff x="1407653" y="8468020"/>
            <a:chExt cx="3573386" cy="1008071"/>
          </a:xfrm>
        </p:grpSpPr>
        <p:sp>
          <p:nvSpPr>
            <p:cNvPr id="61" name="Freeform 14">
              <a:extLst>
                <a:ext uri="{FF2B5EF4-FFF2-40B4-BE49-F238E27FC236}">
                  <a16:creationId xmlns:a16="http://schemas.microsoft.com/office/drawing/2014/main" id="{F959A1B5-BEBB-1DC1-A167-248544F4CC7C}"/>
                </a:ext>
              </a:extLst>
            </p:cNvPr>
            <p:cNvSpPr/>
            <p:nvPr/>
          </p:nvSpPr>
          <p:spPr>
            <a:xfrm>
              <a:off x="1407653" y="8514605"/>
              <a:ext cx="849679" cy="944087"/>
            </a:xfrm>
            <a:custGeom>
              <a:avLst/>
              <a:gdLst/>
              <a:ahLst/>
              <a:cxnLst/>
              <a:rect l="l" t="t" r="r" b="b"/>
              <a:pathLst>
                <a:path w="849679" h="944087">
                  <a:moveTo>
                    <a:pt x="0" y="0"/>
                  </a:moveTo>
                  <a:lnTo>
                    <a:pt x="849679" y="0"/>
                  </a:lnTo>
                  <a:lnTo>
                    <a:pt x="849679" y="944087"/>
                  </a:lnTo>
                  <a:lnTo>
                    <a:pt x="0" y="94408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2" name="TextBox 15">
              <a:extLst>
                <a:ext uri="{FF2B5EF4-FFF2-40B4-BE49-F238E27FC236}">
                  <a16:creationId xmlns:a16="http://schemas.microsoft.com/office/drawing/2014/main" id="{5B753DFD-DEEE-88B9-E25A-E1553F7EBFAC}"/>
                </a:ext>
              </a:extLst>
            </p:cNvPr>
            <p:cNvSpPr txBox="1"/>
            <p:nvPr/>
          </p:nvSpPr>
          <p:spPr>
            <a:xfrm>
              <a:off x="2616444" y="8468020"/>
              <a:ext cx="1498320" cy="518870"/>
            </a:xfrm>
            <a:prstGeom prst="rect">
              <a:avLst/>
            </a:prstGeom>
          </p:spPr>
          <p:txBody>
            <a:bodyPr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ts val="3210"/>
                </a:lnSpc>
              </a:pPr>
              <a:r>
                <a:rPr lang="en-US" sz="2293" b="1">
                  <a:solidFill>
                    <a:srgbClr val="FFFFFF"/>
                  </a:solidFill>
                  <a:latin typeface="Now Medium"/>
                  <a:ea typeface="Now Medium"/>
                  <a:cs typeface="Now Medium"/>
                  <a:sym typeface="Now Medium"/>
                </a:rPr>
                <a:t>DATE</a:t>
              </a:r>
            </a:p>
          </p:txBody>
        </p:sp>
        <p:sp>
          <p:nvSpPr>
            <p:cNvPr id="63" name="TextBox 16">
              <a:extLst>
                <a:ext uri="{FF2B5EF4-FFF2-40B4-BE49-F238E27FC236}">
                  <a16:creationId xmlns:a16="http://schemas.microsoft.com/office/drawing/2014/main" id="{54EECBAE-62F1-FBF8-04BE-A1B1D105DBB8}"/>
                </a:ext>
              </a:extLst>
            </p:cNvPr>
            <p:cNvSpPr txBox="1"/>
            <p:nvPr/>
          </p:nvSpPr>
          <p:spPr>
            <a:xfrm>
              <a:off x="2616444" y="9010182"/>
              <a:ext cx="2364595" cy="465909"/>
            </a:xfrm>
            <a:prstGeom prst="rect">
              <a:avLst/>
            </a:prstGeom>
          </p:spPr>
          <p:txBody>
            <a:bodyPr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ts val="2826"/>
                </a:lnSpc>
              </a:pPr>
              <a:r>
                <a:rPr lang="en-US" sz="2000" dirty="0">
                  <a:solidFill>
                    <a:srgbClr val="FFFFFF"/>
                  </a:solidFill>
                  <a:latin typeface="Now"/>
                  <a:ea typeface="Now"/>
                  <a:cs typeface="Now"/>
                  <a:sym typeface="Now"/>
                </a:rPr>
                <a:t>28/05</a:t>
              </a:r>
              <a:endParaRPr lang="en-US" sz="2018" dirty="0">
                <a:solidFill>
                  <a:srgbClr val="FFFFFF"/>
                </a:solidFill>
                <a:latin typeface="Now"/>
                <a:ea typeface="Now"/>
                <a:cs typeface="Now"/>
                <a:sym typeface="Now"/>
              </a:endParaRPr>
            </a:p>
          </p:txBody>
        </p:sp>
      </p:grpSp>
      <p:grpSp>
        <p:nvGrpSpPr>
          <p:cNvPr id="74" name="Group 73">
            <a:extLst>
              <a:ext uri="{FF2B5EF4-FFF2-40B4-BE49-F238E27FC236}">
                <a16:creationId xmlns:a16="http://schemas.microsoft.com/office/drawing/2014/main" id="{F78A7289-5E79-FEF4-1B8C-A360415042E3}"/>
              </a:ext>
            </a:extLst>
          </p:cNvPr>
          <p:cNvGrpSpPr/>
          <p:nvPr/>
        </p:nvGrpSpPr>
        <p:grpSpPr>
          <a:xfrm>
            <a:off x="1407652" y="5125465"/>
            <a:ext cx="2680038" cy="751588"/>
            <a:chOff x="1407653" y="8468020"/>
            <a:chExt cx="3573386" cy="1002116"/>
          </a:xfrm>
        </p:grpSpPr>
        <p:sp>
          <p:nvSpPr>
            <p:cNvPr id="71" name="Freeform 14">
              <a:extLst>
                <a:ext uri="{FF2B5EF4-FFF2-40B4-BE49-F238E27FC236}">
                  <a16:creationId xmlns:a16="http://schemas.microsoft.com/office/drawing/2014/main" id="{84434556-A9BC-4615-B795-513DD568F5B1}"/>
                </a:ext>
              </a:extLst>
            </p:cNvPr>
            <p:cNvSpPr/>
            <p:nvPr/>
          </p:nvSpPr>
          <p:spPr>
            <a:xfrm>
              <a:off x="1407653" y="8514605"/>
              <a:ext cx="849679" cy="944087"/>
            </a:xfrm>
            <a:custGeom>
              <a:avLst/>
              <a:gdLst/>
              <a:ahLst/>
              <a:cxnLst/>
              <a:rect l="l" t="t" r="r" b="b"/>
              <a:pathLst>
                <a:path w="849679" h="944087">
                  <a:moveTo>
                    <a:pt x="0" y="0"/>
                  </a:moveTo>
                  <a:lnTo>
                    <a:pt x="849679" y="0"/>
                  </a:lnTo>
                  <a:lnTo>
                    <a:pt x="849679" y="944087"/>
                  </a:lnTo>
                  <a:lnTo>
                    <a:pt x="0" y="94408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2" name="TextBox 15">
              <a:extLst>
                <a:ext uri="{FF2B5EF4-FFF2-40B4-BE49-F238E27FC236}">
                  <a16:creationId xmlns:a16="http://schemas.microsoft.com/office/drawing/2014/main" id="{165B2826-BD5E-366C-8164-90EAAD366484}"/>
                </a:ext>
              </a:extLst>
            </p:cNvPr>
            <p:cNvSpPr txBox="1"/>
            <p:nvPr/>
          </p:nvSpPr>
          <p:spPr>
            <a:xfrm>
              <a:off x="2616444" y="8468020"/>
              <a:ext cx="1498320" cy="518870"/>
            </a:xfrm>
            <a:prstGeom prst="rect">
              <a:avLst/>
            </a:prstGeom>
          </p:spPr>
          <p:txBody>
            <a:bodyPr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ts val="3210"/>
                </a:lnSpc>
              </a:pPr>
              <a:r>
                <a:rPr lang="en-US" sz="2293" b="1">
                  <a:solidFill>
                    <a:srgbClr val="FFFFFF"/>
                  </a:solidFill>
                  <a:latin typeface="Now Medium"/>
                  <a:ea typeface="Now Medium"/>
                  <a:cs typeface="Now Medium"/>
                  <a:sym typeface="Now Medium"/>
                </a:rPr>
                <a:t>DATE</a:t>
              </a:r>
            </a:p>
          </p:txBody>
        </p:sp>
        <p:sp>
          <p:nvSpPr>
            <p:cNvPr id="73" name="TextBox 16">
              <a:extLst>
                <a:ext uri="{FF2B5EF4-FFF2-40B4-BE49-F238E27FC236}">
                  <a16:creationId xmlns:a16="http://schemas.microsoft.com/office/drawing/2014/main" id="{C6F1387F-5292-EEC7-8F37-774D4F4140B4}"/>
                </a:ext>
              </a:extLst>
            </p:cNvPr>
            <p:cNvSpPr txBox="1"/>
            <p:nvPr/>
          </p:nvSpPr>
          <p:spPr>
            <a:xfrm>
              <a:off x="2616444" y="9010182"/>
              <a:ext cx="2364595" cy="459954"/>
            </a:xfrm>
            <a:prstGeom prst="rect">
              <a:avLst/>
            </a:prstGeom>
          </p:spPr>
          <p:txBody>
            <a:bodyPr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ts val="2826"/>
                </a:lnSpc>
              </a:pPr>
              <a:r>
                <a:rPr lang="en-US" sz="2000" dirty="0">
                  <a:solidFill>
                    <a:srgbClr val="FFFFFF"/>
                  </a:solidFill>
                  <a:latin typeface="Now"/>
                  <a:ea typeface="Now"/>
                  <a:cs typeface="Now"/>
                  <a:sym typeface="Now"/>
                </a:rPr>
                <a:t>25/06</a:t>
              </a:r>
              <a:endParaRPr lang="en-US" sz="2018" dirty="0">
                <a:solidFill>
                  <a:srgbClr val="FFFFFF"/>
                </a:solidFill>
                <a:latin typeface="Now"/>
                <a:ea typeface="Now"/>
                <a:cs typeface="Now"/>
                <a:sym typeface="Now"/>
              </a:endParaRPr>
            </a:p>
          </p:txBody>
        </p:sp>
      </p:grpSp>
      <p:sp>
        <p:nvSpPr>
          <p:cNvPr id="76" name="TextBox 45">
            <a:extLst>
              <a:ext uri="{FF2B5EF4-FFF2-40B4-BE49-F238E27FC236}">
                <a16:creationId xmlns:a16="http://schemas.microsoft.com/office/drawing/2014/main" id="{EC46D91E-5FD3-37AA-124E-A4B5DE907D52}"/>
              </a:ext>
            </a:extLst>
          </p:cNvPr>
          <p:cNvSpPr txBox="1"/>
          <p:nvPr/>
        </p:nvSpPr>
        <p:spPr>
          <a:xfrm>
            <a:off x="3775741" y="4534875"/>
            <a:ext cx="13278961" cy="1490793"/>
          </a:xfrm>
          <a:prstGeom prst="rect">
            <a:avLst/>
          </a:prstGeom>
        </p:spPr>
        <p:txBody>
          <a:bodyPr wrap="square" lIns="0" tIns="0" rIns="0" bIns="0" rtlCol="0" anchor="t">
            <a:spAutoFit/>
          </a:bodyPr>
          <a:lstStyle/>
          <a:p>
            <a:pPr>
              <a:lnSpc>
                <a:spcPts val="13499"/>
              </a:lnSpc>
            </a:pPr>
            <a:r>
              <a:rPr lang="en-US" sz="6000" b="1" spc="374" dirty="0">
                <a:solidFill>
                  <a:srgbClr val="FFFFFF"/>
                </a:solidFill>
                <a:latin typeface="Glacial Indifference Bold"/>
                <a:ea typeface="Glacial Indifference Bold"/>
                <a:cs typeface="Glacial Indifference Bold"/>
                <a:sym typeface="Glacial Indifference Bold"/>
              </a:rPr>
              <a:t>Version control in action</a:t>
            </a:r>
            <a:endParaRPr lang="en-US" sz="6000" b="1" spc="374" dirty="0">
              <a:solidFill>
                <a:srgbClr val="FFFFFF"/>
              </a:solidFill>
              <a:latin typeface="Glacial Indifference Bold"/>
              <a:ea typeface="Glacial Indifference Bold"/>
              <a:cs typeface="Glacial Indifference Bold"/>
            </a:endParaRPr>
          </a:p>
        </p:txBody>
      </p:sp>
    </p:spTree>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8001000" y="0"/>
            <a:ext cx="10287000" cy="10287000"/>
            <a:chOff x="0" y="0"/>
            <a:chExt cx="6350000" cy="6350000"/>
          </a:xfrm>
        </p:grpSpPr>
        <p:sp>
          <p:nvSpPr>
            <p:cNvPr id="3" name="Freeform 3"/>
            <p:cNvSpPr/>
            <p:nvPr/>
          </p:nvSpPr>
          <p:spPr>
            <a:xfrm>
              <a:off x="-95377" y="-95377"/>
              <a:ext cx="6540754" cy="6540754"/>
            </a:xfrm>
            <a:custGeom>
              <a:avLst/>
              <a:gdLst/>
              <a:ahLst/>
              <a:cxnLst/>
              <a:rect l="l" t="t" r="r" b="b"/>
              <a:pathLst>
                <a:path w="6540754" h="6540754">
                  <a:moveTo>
                    <a:pt x="6540754" y="0"/>
                  </a:moveTo>
                  <a:lnTo>
                    <a:pt x="0" y="6540754"/>
                  </a:lnTo>
                  <a:lnTo>
                    <a:pt x="6540754" y="6540754"/>
                  </a:lnTo>
                  <a:close/>
                </a:path>
              </a:pathLst>
            </a:custGeom>
            <a:blipFill>
              <a:blip r:embed="rId2"/>
              <a:stretch>
                <a:fillRect r="-77777"/>
              </a:stretch>
            </a:blipFill>
          </p:spPr>
          <p:txBody>
            <a:bodyPr/>
            <a:lstStyle/>
            <a:p>
              <a:endParaRPr lang="en-US"/>
            </a:p>
          </p:txBody>
        </p:sp>
      </p:grpSp>
      <p:grpSp>
        <p:nvGrpSpPr>
          <p:cNvPr id="4" name="Group 4"/>
          <p:cNvGrpSpPr/>
          <p:nvPr/>
        </p:nvGrpSpPr>
        <p:grpSpPr>
          <a:xfrm rot="-10800000">
            <a:off x="14447117" y="0"/>
            <a:ext cx="7681766" cy="3540443"/>
            <a:chOff x="0" y="0"/>
            <a:chExt cx="406400" cy="187305"/>
          </a:xfrm>
        </p:grpSpPr>
        <p:sp>
          <p:nvSpPr>
            <p:cNvPr id="5" name="Freeform 5"/>
            <p:cNvSpPr/>
            <p:nvPr/>
          </p:nvSpPr>
          <p:spPr>
            <a:xfrm>
              <a:off x="0" y="0"/>
              <a:ext cx="406400" cy="187305"/>
            </a:xfrm>
            <a:custGeom>
              <a:avLst/>
              <a:gdLst/>
              <a:ahLst/>
              <a:cxnLst/>
              <a:rect l="l" t="t" r="r" b="b"/>
              <a:pathLst>
                <a:path w="406400" h="187305">
                  <a:moveTo>
                    <a:pt x="203200" y="0"/>
                  </a:moveTo>
                  <a:lnTo>
                    <a:pt x="203200" y="0"/>
                  </a:lnTo>
                  <a:lnTo>
                    <a:pt x="406400" y="187305"/>
                  </a:lnTo>
                  <a:lnTo>
                    <a:pt x="0" y="187305"/>
                  </a:lnTo>
                  <a:lnTo>
                    <a:pt x="203200" y="0"/>
                  </a:lnTo>
                  <a:close/>
                </a:path>
              </a:pathLst>
            </a:custGeom>
            <a:solidFill>
              <a:srgbClr val="C81919">
                <a:alpha val="80000"/>
              </a:srgbClr>
            </a:solidFill>
          </p:spPr>
          <p:txBody>
            <a:bodyPr/>
            <a:lstStyle/>
            <a:p>
              <a:endParaRPr lang="en-US"/>
            </a:p>
          </p:txBody>
        </p:sp>
        <p:sp>
          <p:nvSpPr>
            <p:cNvPr id="6" name="TextBox 6"/>
            <p:cNvSpPr txBox="1"/>
            <p:nvPr/>
          </p:nvSpPr>
          <p:spPr>
            <a:xfrm>
              <a:off x="127000" y="-38100"/>
              <a:ext cx="152400" cy="225405"/>
            </a:xfrm>
            <a:prstGeom prst="rect">
              <a:avLst/>
            </a:prstGeom>
          </p:spPr>
          <p:txBody>
            <a:bodyPr lIns="50800" tIns="50800" rIns="50800" bIns="50800" rtlCol="0" anchor="ctr"/>
            <a:lstStyle/>
            <a:p>
              <a:pPr algn="ctr">
                <a:lnSpc>
                  <a:spcPts val="2100"/>
                </a:lnSpc>
              </a:pPr>
              <a:endParaRPr/>
            </a:p>
          </p:txBody>
        </p:sp>
      </p:grpSp>
      <p:sp>
        <p:nvSpPr>
          <p:cNvPr id="8" name="TextBox 8"/>
          <p:cNvSpPr txBox="1"/>
          <p:nvPr/>
        </p:nvSpPr>
        <p:spPr>
          <a:xfrm>
            <a:off x="1028700" y="2016629"/>
            <a:ext cx="8890410" cy="1249381"/>
          </a:xfrm>
          <a:prstGeom prst="rect">
            <a:avLst/>
          </a:prstGeom>
        </p:spPr>
        <p:txBody>
          <a:bodyPr wrap="square" lIns="0" tIns="0" rIns="0" bIns="0" rtlCol="0" anchor="t">
            <a:spAutoFit/>
          </a:bodyPr>
          <a:lstStyle/>
          <a:p>
            <a:pPr>
              <a:lnSpc>
                <a:spcPts val="10199"/>
              </a:lnSpc>
            </a:pPr>
            <a:r>
              <a:rPr lang="en-US" sz="8450" b="1" dirty="0">
                <a:solidFill>
                  <a:srgbClr val="C81919"/>
                </a:solidFill>
                <a:latin typeface="TT Hoves Bold"/>
                <a:ea typeface="TT Hoves Bold"/>
                <a:cs typeface="TT Hoves Bold"/>
                <a:sym typeface="TT Hoves Bold"/>
              </a:rPr>
              <a:t>Connect with us.</a:t>
            </a:r>
          </a:p>
        </p:txBody>
      </p:sp>
      <p:grpSp>
        <p:nvGrpSpPr>
          <p:cNvPr id="9" name="Group 9"/>
          <p:cNvGrpSpPr/>
          <p:nvPr/>
        </p:nvGrpSpPr>
        <p:grpSpPr>
          <a:xfrm>
            <a:off x="1028700" y="4041765"/>
            <a:ext cx="7376287" cy="3061894"/>
            <a:chOff x="0" y="-76200"/>
            <a:chExt cx="9835050" cy="4018492"/>
          </a:xfrm>
        </p:grpSpPr>
        <p:sp>
          <p:nvSpPr>
            <p:cNvPr id="10" name="TextBox 10"/>
            <p:cNvSpPr txBox="1"/>
            <p:nvPr/>
          </p:nvSpPr>
          <p:spPr>
            <a:xfrm>
              <a:off x="0" y="-76200"/>
              <a:ext cx="9835050" cy="761154"/>
            </a:xfrm>
            <a:prstGeom prst="rect">
              <a:avLst/>
            </a:prstGeom>
          </p:spPr>
          <p:txBody>
            <a:bodyPr lIns="0" tIns="0" rIns="0" bIns="0" rtlCol="0" anchor="t">
              <a:spAutoFit/>
            </a:bodyPr>
            <a:lstStyle/>
            <a:p>
              <a:pPr algn="l">
                <a:lnSpc>
                  <a:spcPts val="4759"/>
                </a:lnSpc>
              </a:pPr>
              <a:r>
                <a:rPr lang="en-US" sz="3399" u="none">
                  <a:solidFill>
                    <a:srgbClr val="2A2E3A"/>
                  </a:solidFill>
                  <a:latin typeface="Helios"/>
                  <a:ea typeface="Helios"/>
                  <a:cs typeface="Helios"/>
                  <a:sym typeface="Helios"/>
                </a:rPr>
                <a:t>Email </a:t>
              </a:r>
            </a:p>
          </p:txBody>
        </p:sp>
        <p:sp>
          <p:nvSpPr>
            <p:cNvPr id="11" name="TextBox 11"/>
            <p:cNvSpPr txBox="1"/>
            <p:nvPr/>
          </p:nvSpPr>
          <p:spPr>
            <a:xfrm>
              <a:off x="0" y="840529"/>
              <a:ext cx="9835050" cy="660951"/>
            </a:xfrm>
            <a:prstGeom prst="rect">
              <a:avLst/>
            </a:prstGeom>
          </p:spPr>
          <p:txBody>
            <a:bodyPr lIns="0" tIns="0" rIns="0" bIns="0" rtlCol="0" anchor="t">
              <a:spAutoFit/>
            </a:bodyPr>
            <a:lstStyle/>
            <a:p>
              <a:pPr>
                <a:lnSpc>
                  <a:spcPts val="4079"/>
                </a:lnSpc>
                <a:spcBef>
                  <a:spcPct val="0"/>
                </a:spcBef>
              </a:pPr>
              <a:r>
                <a:rPr lang="en-US" sz="3350" b="1" dirty="0" err="1">
                  <a:solidFill>
                    <a:srgbClr val="2A2E3A"/>
                  </a:solidFill>
                  <a:latin typeface="Helios Bold"/>
                  <a:ea typeface="Helios Bold"/>
                  <a:cs typeface="Helios Bold"/>
                  <a:sym typeface="Helios Bold"/>
                </a:rPr>
                <a:t>j.gerona@tue.nl</a:t>
              </a:r>
              <a:endParaRPr lang="en-US" sz="3350" b="1" dirty="0">
                <a:solidFill>
                  <a:srgbClr val="2A2E3A"/>
                </a:solidFill>
                <a:latin typeface="Helios Bold"/>
                <a:ea typeface="Helios Bold"/>
                <a:cs typeface="Helios Bold"/>
                <a:sym typeface="Helios Bold"/>
              </a:endParaRPr>
            </a:p>
          </p:txBody>
        </p:sp>
        <p:sp>
          <p:nvSpPr>
            <p:cNvPr id="12" name="TextBox 12"/>
            <p:cNvSpPr txBox="1"/>
            <p:nvPr/>
          </p:nvSpPr>
          <p:spPr>
            <a:xfrm>
              <a:off x="0" y="2330238"/>
              <a:ext cx="9835050" cy="761154"/>
            </a:xfrm>
            <a:prstGeom prst="rect">
              <a:avLst/>
            </a:prstGeom>
          </p:spPr>
          <p:txBody>
            <a:bodyPr lIns="0" tIns="0" rIns="0" bIns="0" rtlCol="0" anchor="t">
              <a:spAutoFit/>
            </a:bodyPr>
            <a:lstStyle/>
            <a:p>
              <a:pPr algn="l">
                <a:lnSpc>
                  <a:spcPts val="4759"/>
                </a:lnSpc>
              </a:pPr>
              <a:r>
                <a:rPr lang="en-US" sz="3399">
                  <a:solidFill>
                    <a:srgbClr val="2A2E3A"/>
                  </a:solidFill>
                  <a:latin typeface="Helios"/>
                  <a:ea typeface="Helios"/>
                  <a:cs typeface="Helios"/>
                  <a:sym typeface="Helios"/>
                </a:rPr>
                <a:t>RDM support</a:t>
              </a:r>
            </a:p>
          </p:txBody>
        </p:sp>
        <p:sp>
          <p:nvSpPr>
            <p:cNvPr id="13" name="TextBox 13"/>
            <p:cNvSpPr txBox="1"/>
            <p:nvPr/>
          </p:nvSpPr>
          <p:spPr>
            <a:xfrm>
              <a:off x="0" y="3246967"/>
              <a:ext cx="9835050" cy="695325"/>
            </a:xfrm>
            <a:prstGeom prst="rect">
              <a:avLst/>
            </a:prstGeom>
          </p:spPr>
          <p:txBody>
            <a:bodyPr lIns="0" tIns="0" rIns="0" bIns="0" rtlCol="0" anchor="t">
              <a:spAutoFit/>
            </a:bodyPr>
            <a:lstStyle/>
            <a:p>
              <a:pPr marL="0" lvl="0" indent="0" algn="l">
                <a:lnSpc>
                  <a:spcPts val="4079"/>
                </a:lnSpc>
                <a:spcBef>
                  <a:spcPct val="0"/>
                </a:spcBef>
              </a:pPr>
              <a:r>
                <a:rPr lang="en-US" sz="3399" b="1">
                  <a:solidFill>
                    <a:srgbClr val="2A2E3A"/>
                  </a:solidFill>
                  <a:latin typeface="Helios Bold"/>
                  <a:ea typeface="Helios Bold"/>
                  <a:cs typeface="Helios Bold"/>
                  <a:sym typeface="Helios Bold"/>
                </a:rPr>
                <a:t>rdmsupport@tue.nl</a:t>
              </a:r>
            </a:p>
          </p:txBody>
        </p:sp>
      </p:grpSp>
      <p:grpSp>
        <p:nvGrpSpPr>
          <p:cNvPr id="16" name="Group 16"/>
          <p:cNvGrpSpPr/>
          <p:nvPr/>
        </p:nvGrpSpPr>
        <p:grpSpPr>
          <a:xfrm>
            <a:off x="13814230" y="9105900"/>
            <a:ext cx="6103398" cy="1333500"/>
            <a:chOff x="0" y="0"/>
            <a:chExt cx="8137864" cy="1778000"/>
          </a:xfrm>
        </p:grpSpPr>
        <p:grpSp>
          <p:nvGrpSpPr>
            <p:cNvPr id="17" name="Group 17"/>
            <p:cNvGrpSpPr/>
            <p:nvPr/>
          </p:nvGrpSpPr>
          <p:grpSpPr>
            <a:xfrm>
              <a:off x="0" y="0"/>
              <a:ext cx="8137864" cy="1778000"/>
              <a:chOff x="0" y="0"/>
              <a:chExt cx="1111305" cy="242803"/>
            </a:xfrm>
          </p:grpSpPr>
          <p:sp>
            <p:nvSpPr>
              <p:cNvPr id="18" name="Freeform 18"/>
              <p:cNvSpPr/>
              <p:nvPr/>
            </p:nvSpPr>
            <p:spPr>
              <a:xfrm>
                <a:off x="0" y="0"/>
                <a:ext cx="1111305" cy="242803"/>
              </a:xfrm>
              <a:custGeom>
                <a:avLst/>
                <a:gdLst/>
                <a:ahLst/>
                <a:cxnLst/>
                <a:rect l="l" t="t" r="r" b="b"/>
                <a:pathLst>
                  <a:path w="1111305" h="242803">
                    <a:moveTo>
                      <a:pt x="203200" y="0"/>
                    </a:moveTo>
                    <a:lnTo>
                      <a:pt x="908105" y="0"/>
                    </a:lnTo>
                    <a:lnTo>
                      <a:pt x="1111305" y="242803"/>
                    </a:lnTo>
                    <a:lnTo>
                      <a:pt x="0" y="242803"/>
                    </a:lnTo>
                    <a:lnTo>
                      <a:pt x="203200" y="0"/>
                    </a:lnTo>
                    <a:close/>
                  </a:path>
                </a:pathLst>
              </a:custGeom>
              <a:solidFill>
                <a:srgbClr val="C81919"/>
              </a:solidFill>
            </p:spPr>
            <p:txBody>
              <a:bodyPr/>
              <a:lstStyle/>
              <a:p>
                <a:endParaRPr lang="en-US"/>
              </a:p>
            </p:txBody>
          </p:sp>
          <p:sp>
            <p:nvSpPr>
              <p:cNvPr id="19" name="TextBox 19"/>
              <p:cNvSpPr txBox="1"/>
              <p:nvPr/>
            </p:nvSpPr>
            <p:spPr>
              <a:xfrm>
                <a:off x="127000" y="-38100"/>
                <a:ext cx="857305" cy="280903"/>
              </a:xfrm>
              <a:prstGeom prst="rect">
                <a:avLst/>
              </a:prstGeom>
            </p:spPr>
            <p:txBody>
              <a:bodyPr lIns="50800" tIns="50800" rIns="50800" bIns="50800" rtlCol="0" anchor="ctr"/>
              <a:lstStyle/>
              <a:p>
                <a:pPr algn="ctr">
                  <a:lnSpc>
                    <a:spcPts val="2100"/>
                  </a:lnSpc>
                </a:pPr>
                <a:endParaRPr/>
              </a:p>
            </p:txBody>
          </p:sp>
        </p:grpSp>
        <p:sp>
          <p:nvSpPr>
            <p:cNvPr id="20" name="TextBox 20"/>
            <p:cNvSpPr txBox="1"/>
            <p:nvPr/>
          </p:nvSpPr>
          <p:spPr>
            <a:xfrm>
              <a:off x="2797521" y="430845"/>
              <a:ext cx="2385015" cy="367537"/>
            </a:xfrm>
            <a:prstGeom prst="rect">
              <a:avLst/>
            </a:prstGeom>
          </p:spPr>
          <p:txBody>
            <a:bodyPr wrap="square" lIns="0" tIns="0" rIns="0" bIns="0" rtlCol="0" anchor="t">
              <a:spAutoFit/>
            </a:bodyPr>
            <a:lstStyle/>
            <a:p>
              <a:pPr marL="0" lvl="0" indent="0" algn="l">
                <a:lnSpc>
                  <a:spcPts val="2340"/>
                </a:lnSpc>
                <a:spcBef>
                  <a:spcPct val="0"/>
                </a:spcBef>
              </a:pPr>
              <a:r>
                <a:rPr lang="en-US" sz="1800" b="1" dirty="0">
                  <a:solidFill>
                    <a:srgbClr val="FFFFFF"/>
                  </a:solidFill>
                  <a:latin typeface="Helios Bold"/>
                  <a:ea typeface="Helios Bold"/>
                  <a:cs typeface="Helios Bold"/>
                  <a:sym typeface="Helios Bold"/>
                </a:rPr>
                <a:t>Data Bites </a:t>
              </a:r>
              <a:r>
                <a:rPr lang="en-US" b="1" dirty="0">
                  <a:solidFill>
                    <a:srgbClr val="FFFFFF"/>
                  </a:solidFill>
                  <a:latin typeface="Helios Bold"/>
                  <a:ea typeface="Helios Bold"/>
                  <a:cs typeface="Helios Bold"/>
                  <a:sym typeface="Helios Bold"/>
                </a:rPr>
                <a:t>2026</a:t>
              </a:r>
              <a:endParaRPr lang="en-US" sz="1800" b="1" dirty="0">
                <a:solidFill>
                  <a:srgbClr val="FFFFFF"/>
                </a:solidFill>
                <a:latin typeface="Helios Bold"/>
                <a:ea typeface="Helios Bold"/>
                <a:cs typeface="Helios Bold"/>
                <a:sym typeface="Helios Bold"/>
              </a:endParaRPr>
            </a:p>
          </p:txBody>
        </p:sp>
      </p:grpSp>
      <p:sp>
        <p:nvSpPr>
          <p:cNvPr id="15" name="TextBox 14">
            <a:extLst>
              <a:ext uri="{FF2B5EF4-FFF2-40B4-BE49-F238E27FC236}">
                <a16:creationId xmlns:a16="http://schemas.microsoft.com/office/drawing/2014/main" id="{03798193-21E8-A2D8-3479-2B682E2BBE3D}"/>
              </a:ext>
            </a:extLst>
          </p:cNvPr>
          <p:cNvSpPr txBox="1"/>
          <p:nvPr/>
        </p:nvSpPr>
        <p:spPr>
          <a:xfrm>
            <a:off x="1026848" y="8232441"/>
            <a:ext cx="5124447"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dirty="0">
                <a:solidFill>
                  <a:srgbClr val="C81819"/>
                </a:solidFill>
                <a:latin typeface="Glacial Indifference Bold"/>
                <a:ea typeface="Calibri"/>
                <a:cs typeface="Calibri"/>
              </a:rPr>
              <a:t>Thank you for joining this session!</a:t>
            </a:r>
          </a:p>
        </p:txBody>
      </p:sp>
      <p:sp>
        <p:nvSpPr>
          <p:cNvPr id="23" name="Freeform 5" descr="A red and black logo&#10;&#10;AI-generated content may be incorrect.">
            <a:extLst>
              <a:ext uri="{FF2B5EF4-FFF2-40B4-BE49-F238E27FC236}">
                <a16:creationId xmlns:a16="http://schemas.microsoft.com/office/drawing/2014/main" id="{C689D61B-1ED6-5FB1-6AD4-18F64AC5F5B8}"/>
              </a:ext>
            </a:extLst>
          </p:cNvPr>
          <p:cNvSpPr/>
          <p:nvPr/>
        </p:nvSpPr>
        <p:spPr>
          <a:xfrm>
            <a:off x="816554" y="687842"/>
            <a:ext cx="4122232" cy="1125326"/>
          </a:xfrm>
          <a:custGeom>
            <a:avLst/>
            <a:gdLst/>
            <a:ahLst/>
            <a:cxnLst/>
            <a:rect l="l" t="t" r="r" b="b"/>
            <a:pathLst>
              <a:path w="2681476" h="731520">
                <a:moveTo>
                  <a:pt x="0" y="0"/>
                </a:moveTo>
                <a:lnTo>
                  <a:pt x="2681476" y="0"/>
                </a:lnTo>
                <a:lnTo>
                  <a:pt x="2681476" y="731519"/>
                </a:lnTo>
                <a:lnTo>
                  <a:pt x="0" y="731519"/>
                </a:lnTo>
                <a:lnTo>
                  <a:pt x="0" y="0"/>
                </a:lnTo>
                <a:close/>
              </a:path>
            </a:pathLst>
          </a:custGeom>
          <a:blipFill>
            <a:blip r:embed="rId3"/>
            <a:stretch>
              <a:fillRect b="-23"/>
            </a:stretch>
          </a:blipFill>
        </p:spPr>
        <p:txBody>
          <a:bodyPr/>
          <a:lstStyle/>
          <a:p>
            <a:endParaRPr lang="en-US"/>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7F6772-8B8B-D5EB-6765-09FEDBF2AFC5}"/>
            </a:ext>
          </a:extLst>
        </p:cNvPr>
        <p:cNvGrpSpPr/>
        <p:nvPr/>
      </p:nvGrpSpPr>
      <p:grpSpPr>
        <a:xfrm>
          <a:off x="0" y="0"/>
          <a:ext cx="0" cy="0"/>
          <a:chOff x="0" y="0"/>
          <a:chExt cx="0" cy="0"/>
        </a:xfrm>
      </p:grpSpPr>
      <p:sp>
        <p:nvSpPr>
          <p:cNvPr id="5" name="Tijdelijke aanduiding voor voettekst 4">
            <a:extLst>
              <a:ext uri="{FF2B5EF4-FFF2-40B4-BE49-F238E27FC236}">
                <a16:creationId xmlns:a16="http://schemas.microsoft.com/office/drawing/2014/main" id="{68C3CF74-835A-6D27-415A-048974B32EE5}"/>
              </a:ext>
            </a:extLst>
          </p:cNvPr>
          <p:cNvSpPr>
            <a:spLocks noGrp="1"/>
          </p:cNvSpPr>
          <p:nvPr>
            <p:ph type="ftr" sz="quarter" idx="11"/>
          </p:nvPr>
        </p:nvSpPr>
        <p:spPr/>
        <p:txBody>
          <a:bodyPr/>
          <a:lstStyle/>
          <a:p>
            <a:r>
              <a:rPr lang="en-GB" dirty="0"/>
              <a:t>RDM | Privacy | Ethics</a:t>
            </a:r>
          </a:p>
        </p:txBody>
      </p:sp>
      <p:sp>
        <p:nvSpPr>
          <p:cNvPr id="6" name="Tijdelijke aanduiding voor dianummer 5">
            <a:extLst>
              <a:ext uri="{FF2B5EF4-FFF2-40B4-BE49-F238E27FC236}">
                <a16:creationId xmlns:a16="http://schemas.microsoft.com/office/drawing/2014/main" id="{866E3619-22B3-AAAC-087D-B85300A121D3}"/>
              </a:ext>
            </a:extLst>
          </p:cNvPr>
          <p:cNvSpPr>
            <a:spLocks noGrp="1"/>
          </p:cNvSpPr>
          <p:nvPr>
            <p:ph type="sldNum" sz="quarter" idx="12"/>
          </p:nvPr>
        </p:nvSpPr>
        <p:spPr/>
        <p:txBody>
          <a:bodyPr/>
          <a:lstStyle/>
          <a:p>
            <a:fld id="{C194BDB0-F4EA-4DD6-8281-CCE2440D0CE0}" type="slidenum">
              <a:rPr lang="en-GB" smtClean="0"/>
              <a:pPr/>
              <a:t>3</a:t>
            </a:fld>
            <a:endParaRPr lang="en-GB" dirty="0"/>
          </a:p>
        </p:txBody>
      </p:sp>
      <p:pic>
        <p:nvPicPr>
          <p:cNvPr id="8" name="Picture 7" descr="A screenshot of a research site&#10;&#10;AI-generated content may be incorrect.">
            <a:extLst>
              <a:ext uri="{FF2B5EF4-FFF2-40B4-BE49-F238E27FC236}">
                <a16:creationId xmlns:a16="http://schemas.microsoft.com/office/drawing/2014/main" id="{2BB854B4-7705-3781-1FD5-D77E81CCB9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783" y="2811453"/>
            <a:ext cx="10369442" cy="6027394"/>
          </a:xfrm>
          <a:prstGeom prst="rect">
            <a:avLst/>
          </a:prstGeom>
        </p:spPr>
      </p:pic>
      <p:sp>
        <p:nvSpPr>
          <p:cNvPr id="9" name="TextBox 8">
            <a:extLst>
              <a:ext uri="{FF2B5EF4-FFF2-40B4-BE49-F238E27FC236}">
                <a16:creationId xmlns:a16="http://schemas.microsoft.com/office/drawing/2014/main" id="{63EB9226-74D2-7651-8DA3-980618A5156F}"/>
              </a:ext>
            </a:extLst>
          </p:cNvPr>
          <p:cNvSpPr txBox="1"/>
          <p:nvPr/>
        </p:nvSpPr>
        <p:spPr>
          <a:xfrm>
            <a:off x="11707575" y="2979284"/>
            <a:ext cx="6580425" cy="1384995"/>
          </a:xfrm>
          <a:prstGeom prst="rect">
            <a:avLst/>
          </a:prstGeom>
          <a:solidFill>
            <a:srgbClr val="EEE8E8"/>
          </a:solidFill>
        </p:spPr>
        <p:txBody>
          <a:bodyPr wrap="square" rtlCol="0">
            <a:spAutoFit/>
          </a:bodyPr>
          <a:lstStyle/>
          <a:p>
            <a:r>
              <a:rPr lang="en-NL" sz="2800" b="1" dirty="0">
                <a:solidFill>
                  <a:srgbClr val="C00000"/>
                </a:solidFill>
              </a:rPr>
              <a:t>RDM Policy: for BSc, MSc, &amp; EngD</a:t>
            </a:r>
          </a:p>
          <a:p>
            <a:r>
              <a:rPr lang="en-NL" sz="2800" dirty="0"/>
              <a:t>DMP &amp; ERB is required for research projects</a:t>
            </a:r>
          </a:p>
          <a:p>
            <a:r>
              <a:rPr lang="en-NL" sz="2800" dirty="0"/>
              <a:t>that includes </a:t>
            </a:r>
            <a:r>
              <a:rPr lang="en-NL" sz="2800" u="sng" dirty="0"/>
              <a:t>data from humans</a:t>
            </a:r>
          </a:p>
        </p:txBody>
      </p:sp>
      <p:pic>
        <p:nvPicPr>
          <p:cNvPr id="10" name="Picture 9">
            <a:extLst>
              <a:ext uri="{FF2B5EF4-FFF2-40B4-BE49-F238E27FC236}">
                <a16:creationId xmlns:a16="http://schemas.microsoft.com/office/drawing/2014/main" id="{D98B9D90-2FC5-0918-D6E7-C78AF31F9EE9}"/>
              </a:ext>
            </a:extLst>
          </p:cNvPr>
          <p:cNvPicPr>
            <a:picLocks noChangeAspect="1"/>
          </p:cNvPicPr>
          <p:nvPr/>
        </p:nvPicPr>
        <p:blipFill>
          <a:blip r:embed="rId4"/>
          <a:stretch>
            <a:fillRect/>
          </a:stretch>
        </p:blipFill>
        <p:spPr>
          <a:xfrm>
            <a:off x="10844616" y="3316794"/>
            <a:ext cx="854940" cy="854940"/>
          </a:xfrm>
          <a:prstGeom prst="rect">
            <a:avLst/>
          </a:prstGeom>
        </p:spPr>
      </p:pic>
      <p:sp>
        <p:nvSpPr>
          <p:cNvPr id="17" name="Rounded Rectangle 16">
            <a:extLst>
              <a:ext uri="{FF2B5EF4-FFF2-40B4-BE49-F238E27FC236}">
                <a16:creationId xmlns:a16="http://schemas.microsoft.com/office/drawing/2014/main" id="{D14CC238-C1B5-ED96-A4D1-8A30E08F044F}"/>
              </a:ext>
            </a:extLst>
          </p:cNvPr>
          <p:cNvSpPr/>
          <p:nvPr/>
        </p:nvSpPr>
        <p:spPr>
          <a:xfrm>
            <a:off x="775300" y="7385708"/>
            <a:ext cx="2069500" cy="653392"/>
          </a:xfrm>
          <a:prstGeom prst="roundRect">
            <a:avLst/>
          </a:prstGeom>
          <a:solidFill>
            <a:srgbClr val="FFFF00">
              <a:alpha val="31547"/>
            </a:srgbClr>
          </a:solidFill>
        </p:spPr>
        <p:style>
          <a:lnRef idx="2">
            <a:schemeClr val="accent1"/>
          </a:lnRef>
          <a:fillRef idx="1">
            <a:schemeClr val="lt1"/>
          </a:fillRef>
          <a:effectRef idx="0">
            <a:schemeClr val="accent1"/>
          </a:effectRef>
          <a:fontRef idx="minor">
            <a:schemeClr val="dk1"/>
          </a:fontRef>
        </p:style>
        <p:txBody>
          <a:bodyPr rtlCol="0" anchor="ctr"/>
          <a:lstStyle/>
          <a:p>
            <a:pPr algn="ctr"/>
            <a:endParaRPr lang="en-NL" sz="3600" dirty="0"/>
          </a:p>
        </p:txBody>
      </p:sp>
      <p:sp>
        <p:nvSpPr>
          <p:cNvPr id="19" name="TextBox 18">
            <a:extLst>
              <a:ext uri="{FF2B5EF4-FFF2-40B4-BE49-F238E27FC236}">
                <a16:creationId xmlns:a16="http://schemas.microsoft.com/office/drawing/2014/main" id="{DEE18CE2-F81A-16DF-B350-C56D932D073C}"/>
              </a:ext>
            </a:extLst>
          </p:cNvPr>
          <p:cNvSpPr txBox="1"/>
          <p:nvPr/>
        </p:nvSpPr>
        <p:spPr>
          <a:xfrm>
            <a:off x="11699555" y="4930652"/>
            <a:ext cx="5148113" cy="1384995"/>
          </a:xfrm>
          <a:prstGeom prst="rect">
            <a:avLst/>
          </a:prstGeom>
          <a:noFill/>
        </p:spPr>
        <p:txBody>
          <a:bodyPr wrap="square" rtlCol="0">
            <a:spAutoFit/>
          </a:bodyPr>
          <a:lstStyle/>
          <a:p>
            <a:r>
              <a:rPr lang="en-NL" sz="2800" b="1" dirty="0">
                <a:solidFill>
                  <a:srgbClr val="C00000"/>
                </a:solidFill>
              </a:rPr>
              <a:t>Why would I need it?</a:t>
            </a:r>
          </a:p>
          <a:p>
            <a:r>
              <a:rPr lang="en-NL" sz="2800" dirty="0"/>
              <a:t>For educational purposes</a:t>
            </a:r>
            <a:endParaRPr lang="en-NL" sz="2800" dirty="0">
              <a:sym typeface="Wingdings" pitchFamily="2" charset="2"/>
            </a:endParaRPr>
          </a:p>
          <a:p>
            <a:r>
              <a:rPr lang="en-NL" sz="2800" dirty="0">
                <a:sym typeface="Wingdings" pitchFamily="2" charset="2"/>
              </a:rPr>
              <a:t>(thesis, internship projects)</a:t>
            </a:r>
            <a:endParaRPr lang="en-NL" sz="2800" dirty="0"/>
          </a:p>
        </p:txBody>
      </p:sp>
      <p:pic>
        <p:nvPicPr>
          <p:cNvPr id="23" name="Picture 22">
            <a:extLst>
              <a:ext uri="{FF2B5EF4-FFF2-40B4-BE49-F238E27FC236}">
                <a16:creationId xmlns:a16="http://schemas.microsoft.com/office/drawing/2014/main" id="{E17C8967-94BB-56FF-E2B3-8713F6E31C47}"/>
              </a:ext>
            </a:extLst>
          </p:cNvPr>
          <p:cNvPicPr>
            <a:picLocks noChangeAspect="1"/>
          </p:cNvPicPr>
          <p:nvPr/>
        </p:nvPicPr>
        <p:blipFill>
          <a:blip r:embed="rId5"/>
          <a:stretch>
            <a:fillRect/>
          </a:stretch>
        </p:blipFill>
        <p:spPr>
          <a:xfrm>
            <a:off x="10844616" y="5238540"/>
            <a:ext cx="854940" cy="854940"/>
          </a:xfrm>
          <a:prstGeom prst="rect">
            <a:avLst/>
          </a:prstGeom>
        </p:spPr>
      </p:pic>
      <p:pic>
        <p:nvPicPr>
          <p:cNvPr id="35" name="Picture 34">
            <a:extLst>
              <a:ext uri="{FF2B5EF4-FFF2-40B4-BE49-F238E27FC236}">
                <a16:creationId xmlns:a16="http://schemas.microsoft.com/office/drawing/2014/main" id="{BD24801A-B702-5CCD-408B-8E1112B10856}"/>
              </a:ext>
            </a:extLst>
          </p:cNvPr>
          <p:cNvPicPr>
            <a:picLocks noChangeAspect="1"/>
          </p:cNvPicPr>
          <p:nvPr/>
        </p:nvPicPr>
        <p:blipFill>
          <a:blip r:embed="rId6"/>
          <a:stretch>
            <a:fillRect/>
          </a:stretch>
        </p:blipFill>
        <p:spPr>
          <a:xfrm>
            <a:off x="10690917" y="7081467"/>
            <a:ext cx="1162338" cy="1162338"/>
          </a:xfrm>
          <a:prstGeom prst="rect">
            <a:avLst/>
          </a:prstGeom>
        </p:spPr>
      </p:pic>
      <p:sp>
        <p:nvSpPr>
          <p:cNvPr id="36" name="TextBox 35">
            <a:extLst>
              <a:ext uri="{FF2B5EF4-FFF2-40B4-BE49-F238E27FC236}">
                <a16:creationId xmlns:a16="http://schemas.microsoft.com/office/drawing/2014/main" id="{6E7E886E-D72C-58CB-D93D-D5B1D890E359}"/>
              </a:ext>
            </a:extLst>
          </p:cNvPr>
          <p:cNvSpPr txBox="1"/>
          <p:nvPr/>
        </p:nvSpPr>
        <p:spPr>
          <a:xfrm>
            <a:off x="11699557" y="6879316"/>
            <a:ext cx="5392054" cy="1384995"/>
          </a:xfrm>
          <a:prstGeom prst="rect">
            <a:avLst/>
          </a:prstGeom>
          <a:noFill/>
        </p:spPr>
        <p:txBody>
          <a:bodyPr wrap="square" rtlCol="0">
            <a:spAutoFit/>
          </a:bodyPr>
          <a:lstStyle/>
          <a:p>
            <a:r>
              <a:rPr lang="en-NL" sz="2800" b="1" dirty="0">
                <a:solidFill>
                  <a:srgbClr val="C00000"/>
                </a:solidFill>
              </a:rPr>
              <a:t>Any advantages?</a:t>
            </a:r>
          </a:p>
          <a:p>
            <a:r>
              <a:rPr lang="en-NL" sz="2800" dirty="0"/>
              <a:t>Timely guidance from your </a:t>
            </a:r>
          </a:p>
          <a:p>
            <a:r>
              <a:rPr lang="en-GB" sz="2800" dirty="0"/>
              <a:t>d</a:t>
            </a:r>
            <a:r>
              <a:rPr lang="en-NL" sz="2800" dirty="0"/>
              <a:t>epartment’s </a:t>
            </a:r>
            <a:r>
              <a:rPr lang="en-NL" sz="2800" u="sng" dirty="0"/>
              <a:t>Data Steward</a:t>
            </a:r>
          </a:p>
        </p:txBody>
      </p:sp>
      <p:grpSp>
        <p:nvGrpSpPr>
          <p:cNvPr id="3" name="Group 3">
            <a:extLst>
              <a:ext uri="{FF2B5EF4-FFF2-40B4-BE49-F238E27FC236}">
                <a16:creationId xmlns:a16="http://schemas.microsoft.com/office/drawing/2014/main" id="{96B178AC-A275-83D7-CCAA-F64FFB3EC601}"/>
              </a:ext>
            </a:extLst>
          </p:cNvPr>
          <p:cNvGrpSpPr/>
          <p:nvPr/>
        </p:nvGrpSpPr>
        <p:grpSpPr>
          <a:xfrm rot="-10800000">
            <a:off x="14447117" y="-331087"/>
            <a:ext cx="7681766" cy="3540443"/>
            <a:chOff x="0" y="0"/>
            <a:chExt cx="406400" cy="187305"/>
          </a:xfrm>
        </p:grpSpPr>
        <p:sp>
          <p:nvSpPr>
            <p:cNvPr id="4" name="Freeform 4">
              <a:extLst>
                <a:ext uri="{FF2B5EF4-FFF2-40B4-BE49-F238E27FC236}">
                  <a16:creationId xmlns:a16="http://schemas.microsoft.com/office/drawing/2014/main" id="{040BD472-F0D6-48B0-5480-85678FBDECF4}"/>
                </a:ext>
              </a:extLst>
            </p:cNvPr>
            <p:cNvSpPr/>
            <p:nvPr/>
          </p:nvSpPr>
          <p:spPr>
            <a:xfrm>
              <a:off x="0" y="0"/>
              <a:ext cx="406400" cy="187305"/>
            </a:xfrm>
            <a:custGeom>
              <a:avLst/>
              <a:gdLst/>
              <a:ahLst/>
              <a:cxnLst/>
              <a:rect l="l" t="t" r="r" b="b"/>
              <a:pathLst>
                <a:path w="406400" h="187305">
                  <a:moveTo>
                    <a:pt x="203200" y="0"/>
                  </a:moveTo>
                  <a:lnTo>
                    <a:pt x="203200" y="0"/>
                  </a:lnTo>
                  <a:lnTo>
                    <a:pt x="406400" y="187305"/>
                  </a:lnTo>
                  <a:lnTo>
                    <a:pt x="0" y="187305"/>
                  </a:lnTo>
                  <a:lnTo>
                    <a:pt x="203200" y="0"/>
                  </a:lnTo>
                  <a:close/>
                </a:path>
              </a:pathLst>
            </a:custGeom>
            <a:solidFill>
              <a:srgbClr val="C81919">
                <a:alpha val="80000"/>
              </a:srgbClr>
            </a:solidFill>
          </p:spPr>
          <p:txBody>
            <a:bodyPr/>
            <a:lstStyle/>
            <a:p>
              <a:endParaRPr lang="en-US"/>
            </a:p>
          </p:txBody>
        </p:sp>
        <p:sp>
          <p:nvSpPr>
            <p:cNvPr id="7" name="TextBox 5">
              <a:extLst>
                <a:ext uri="{FF2B5EF4-FFF2-40B4-BE49-F238E27FC236}">
                  <a16:creationId xmlns:a16="http://schemas.microsoft.com/office/drawing/2014/main" id="{90E31C02-3988-1DF6-048D-25F86FAB5907}"/>
                </a:ext>
              </a:extLst>
            </p:cNvPr>
            <p:cNvSpPr txBox="1"/>
            <p:nvPr/>
          </p:nvSpPr>
          <p:spPr>
            <a:xfrm>
              <a:off x="127000" y="-38100"/>
              <a:ext cx="152400" cy="225405"/>
            </a:xfrm>
            <a:prstGeom prst="rect">
              <a:avLst/>
            </a:prstGeom>
          </p:spPr>
          <p:txBody>
            <a:bodyPr lIns="50800" tIns="50800" rIns="50800" bIns="50800" rtlCol="0" anchor="ctr"/>
            <a:lstStyle/>
            <a:p>
              <a:pPr algn="ctr">
                <a:lnSpc>
                  <a:spcPts val="2100"/>
                </a:lnSpc>
              </a:pPr>
              <a:endParaRPr/>
            </a:p>
          </p:txBody>
        </p:sp>
      </p:grpSp>
      <p:sp>
        <p:nvSpPr>
          <p:cNvPr id="11" name="Freeform 7">
            <a:extLst>
              <a:ext uri="{FF2B5EF4-FFF2-40B4-BE49-F238E27FC236}">
                <a16:creationId xmlns:a16="http://schemas.microsoft.com/office/drawing/2014/main" id="{27EF66FE-1724-559B-225E-8950DD0E91AA}"/>
              </a:ext>
            </a:extLst>
          </p:cNvPr>
          <p:cNvSpPr/>
          <p:nvPr/>
        </p:nvSpPr>
        <p:spPr>
          <a:xfrm>
            <a:off x="1028700" y="9226734"/>
            <a:ext cx="2001124" cy="545916"/>
          </a:xfrm>
          <a:custGeom>
            <a:avLst/>
            <a:gdLst/>
            <a:ahLst/>
            <a:cxnLst/>
            <a:rect l="l" t="t" r="r" b="b"/>
            <a:pathLst>
              <a:path w="2001124" h="545916">
                <a:moveTo>
                  <a:pt x="0" y="0"/>
                </a:moveTo>
                <a:lnTo>
                  <a:pt x="2001124" y="0"/>
                </a:lnTo>
                <a:lnTo>
                  <a:pt x="2001124" y="545916"/>
                </a:lnTo>
                <a:lnTo>
                  <a:pt x="0" y="545916"/>
                </a:lnTo>
                <a:lnTo>
                  <a:pt x="0" y="0"/>
                </a:lnTo>
                <a:close/>
              </a:path>
            </a:pathLst>
          </a:custGeom>
          <a:blipFill>
            <a:blip r:embed="rId7"/>
            <a:stretch>
              <a:fillRect/>
            </a:stretch>
          </a:blipFill>
        </p:spPr>
        <p:txBody>
          <a:bodyPr/>
          <a:lstStyle/>
          <a:p>
            <a:endParaRPr lang="en-US"/>
          </a:p>
        </p:txBody>
      </p:sp>
      <p:grpSp>
        <p:nvGrpSpPr>
          <p:cNvPr id="14" name="Group 9">
            <a:extLst>
              <a:ext uri="{FF2B5EF4-FFF2-40B4-BE49-F238E27FC236}">
                <a16:creationId xmlns:a16="http://schemas.microsoft.com/office/drawing/2014/main" id="{6EC662DF-5C32-BCBE-9B72-5135ED7A6FFA}"/>
              </a:ext>
            </a:extLst>
          </p:cNvPr>
          <p:cNvGrpSpPr/>
          <p:nvPr/>
        </p:nvGrpSpPr>
        <p:grpSpPr>
          <a:xfrm>
            <a:off x="13814230" y="8958262"/>
            <a:ext cx="6103398" cy="1628775"/>
            <a:chOff x="0" y="0"/>
            <a:chExt cx="1111305" cy="296567"/>
          </a:xfrm>
        </p:grpSpPr>
        <p:sp>
          <p:nvSpPr>
            <p:cNvPr id="16" name="Freeform 10">
              <a:extLst>
                <a:ext uri="{FF2B5EF4-FFF2-40B4-BE49-F238E27FC236}">
                  <a16:creationId xmlns:a16="http://schemas.microsoft.com/office/drawing/2014/main" id="{8512C89E-00D9-BBDA-73F3-1D89546FE1BE}"/>
                </a:ext>
              </a:extLst>
            </p:cNvPr>
            <p:cNvSpPr/>
            <p:nvPr/>
          </p:nvSpPr>
          <p:spPr>
            <a:xfrm>
              <a:off x="0" y="0"/>
              <a:ext cx="1111305" cy="296567"/>
            </a:xfrm>
            <a:custGeom>
              <a:avLst/>
              <a:gdLst/>
              <a:ahLst/>
              <a:cxnLst/>
              <a:rect l="l" t="t" r="r" b="b"/>
              <a:pathLst>
                <a:path w="1111305" h="296567">
                  <a:moveTo>
                    <a:pt x="203200" y="0"/>
                  </a:moveTo>
                  <a:lnTo>
                    <a:pt x="908105" y="0"/>
                  </a:lnTo>
                  <a:lnTo>
                    <a:pt x="1111305" y="296567"/>
                  </a:lnTo>
                  <a:lnTo>
                    <a:pt x="0" y="296567"/>
                  </a:lnTo>
                  <a:lnTo>
                    <a:pt x="203200" y="0"/>
                  </a:lnTo>
                  <a:close/>
                </a:path>
              </a:pathLst>
            </a:custGeom>
            <a:solidFill>
              <a:srgbClr val="C81919"/>
            </a:solidFill>
          </p:spPr>
          <p:txBody>
            <a:bodyPr/>
            <a:lstStyle/>
            <a:p>
              <a:endParaRPr lang="en-US"/>
            </a:p>
          </p:txBody>
        </p:sp>
        <p:sp>
          <p:nvSpPr>
            <p:cNvPr id="18" name="TextBox 11">
              <a:extLst>
                <a:ext uri="{FF2B5EF4-FFF2-40B4-BE49-F238E27FC236}">
                  <a16:creationId xmlns:a16="http://schemas.microsoft.com/office/drawing/2014/main" id="{E21428EE-99DB-2F9C-18C1-AB0923DB12DD}"/>
                </a:ext>
              </a:extLst>
            </p:cNvPr>
            <p:cNvSpPr txBox="1"/>
            <p:nvPr/>
          </p:nvSpPr>
          <p:spPr>
            <a:xfrm>
              <a:off x="127000" y="-38100"/>
              <a:ext cx="857305" cy="334667"/>
            </a:xfrm>
            <a:prstGeom prst="rect">
              <a:avLst/>
            </a:prstGeom>
          </p:spPr>
          <p:txBody>
            <a:bodyPr lIns="50800" tIns="50800" rIns="50800" bIns="50800" rtlCol="0" anchor="ctr"/>
            <a:lstStyle/>
            <a:p>
              <a:pPr algn="ctr">
                <a:lnSpc>
                  <a:spcPts val="2100"/>
                </a:lnSpc>
              </a:pPr>
              <a:endParaRPr/>
            </a:p>
          </p:txBody>
        </p:sp>
      </p:grpSp>
      <p:sp>
        <p:nvSpPr>
          <p:cNvPr id="20" name="TextBox 19">
            <a:extLst>
              <a:ext uri="{FF2B5EF4-FFF2-40B4-BE49-F238E27FC236}">
                <a16:creationId xmlns:a16="http://schemas.microsoft.com/office/drawing/2014/main" id="{0C92BF69-151F-6081-8922-FF6BCA872D02}"/>
              </a:ext>
            </a:extLst>
          </p:cNvPr>
          <p:cNvSpPr txBox="1"/>
          <p:nvPr/>
        </p:nvSpPr>
        <p:spPr>
          <a:xfrm>
            <a:off x="7332571" y="9466611"/>
            <a:ext cx="4021229" cy="584775"/>
          </a:xfrm>
          <a:prstGeom prst="rect">
            <a:avLst/>
          </a:prstGeom>
          <a:noFill/>
        </p:spPr>
        <p:txBody>
          <a:bodyPr wrap="none" rtlCol="0">
            <a:spAutoFit/>
          </a:bodyPr>
          <a:lstStyle/>
          <a:p>
            <a:r>
              <a:rPr lang="en-NL" sz="3200" b="1" dirty="0">
                <a:hlinkClick r:id="rId8"/>
              </a:rPr>
              <a:t>TU/e Research Cockpit</a:t>
            </a:r>
            <a:endParaRPr lang="en-NL" sz="3200" b="1" dirty="0"/>
          </a:p>
        </p:txBody>
      </p:sp>
      <p:pic>
        <p:nvPicPr>
          <p:cNvPr id="21" name="Picture 20">
            <a:extLst>
              <a:ext uri="{FF2B5EF4-FFF2-40B4-BE49-F238E27FC236}">
                <a16:creationId xmlns:a16="http://schemas.microsoft.com/office/drawing/2014/main" id="{2070574A-406D-A3E3-D4A7-E45FA4ED2E85}"/>
              </a:ext>
            </a:extLst>
          </p:cNvPr>
          <p:cNvPicPr>
            <a:picLocks noChangeAspect="1"/>
          </p:cNvPicPr>
          <p:nvPr/>
        </p:nvPicPr>
        <p:blipFill>
          <a:blip r:embed="rId9"/>
          <a:stretch>
            <a:fillRect/>
          </a:stretch>
        </p:blipFill>
        <p:spPr>
          <a:xfrm>
            <a:off x="6538927" y="9393783"/>
            <a:ext cx="778917" cy="778917"/>
          </a:xfrm>
          <a:prstGeom prst="rect">
            <a:avLst/>
          </a:prstGeom>
        </p:spPr>
      </p:pic>
      <p:sp>
        <p:nvSpPr>
          <p:cNvPr id="25" name="TextBox 44">
            <a:extLst>
              <a:ext uri="{FF2B5EF4-FFF2-40B4-BE49-F238E27FC236}">
                <a16:creationId xmlns:a16="http://schemas.microsoft.com/office/drawing/2014/main" id="{FC451ABC-A608-4987-2D3E-D4D861FCAE95}"/>
              </a:ext>
            </a:extLst>
          </p:cNvPr>
          <p:cNvSpPr txBox="1"/>
          <p:nvPr/>
        </p:nvSpPr>
        <p:spPr>
          <a:xfrm>
            <a:off x="645118" y="812999"/>
            <a:ext cx="16274003" cy="1209690"/>
          </a:xfrm>
          <a:prstGeom prst="rect">
            <a:avLst/>
          </a:prstGeom>
        </p:spPr>
        <p:txBody>
          <a:bodyPr wrap="square" lIns="0" tIns="0" rIns="0" bIns="0" rtlCol="0" anchor="t">
            <a:spAutoFit/>
          </a:bodyPr>
          <a:lstStyle/>
          <a:p>
            <a:pPr algn="l">
              <a:lnSpc>
                <a:spcPts val="10199"/>
              </a:lnSpc>
            </a:pPr>
            <a:r>
              <a:rPr lang="en-US" sz="5400" b="1" dirty="0">
                <a:solidFill>
                  <a:srgbClr val="C81919"/>
                </a:solidFill>
                <a:latin typeface="TT Hoves Bold"/>
                <a:ea typeface="TT Hoves Bold"/>
                <a:cs typeface="TT Hoves Bold"/>
                <a:sym typeface="TT Hoves Bold"/>
              </a:rPr>
              <a:t>Take Control: </a:t>
            </a:r>
            <a:r>
              <a:rPr lang="en-US" sz="6600" b="1" dirty="0">
                <a:solidFill>
                  <a:srgbClr val="C81919"/>
                </a:solidFill>
                <a:latin typeface="TT Hoves Bold"/>
                <a:ea typeface="TT Hoves Bold"/>
                <a:cs typeface="TT Hoves Bold"/>
                <a:sym typeface="TT Hoves Bold"/>
              </a:rPr>
              <a:t>Research Cockpit</a:t>
            </a:r>
          </a:p>
        </p:txBody>
      </p:sp>
    </p:spTree>
    <p:extLst>
      <p:ext uri="{BB962C8B-B14F-4D97-AF65-F5344CB8AC3E}">
        <p14:creationId xmlns:p14="http://schemas.microsoft.com/office/powerpoint/2010/main" val="843725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ssolv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ppt_x"/>
                                          </p:val>
                                        </p:tav>
                                        <p:tav tm="100000">
                                          <p:val>
                                            <p:strVal val="#ppt_x"/>
                                          </p:val>
                                        </p:tav>
                                      </p:tavLst>
                                    </p:anim>
                                    <p:anim calcmode="lin" valueType="num">
                                      <p:cBhvr additive="base">
                                        <p:cTn id="27"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additive="base">
                                        <p:cTn id="32" dur="500" fill="hold"/>
                                        <p:tgtEl>
                                          <p:spTgt spid="35"/>
                                        </p:tgtEl>
                                        <p:attrNameLst>
                                          <p:attrName>ppt_x</p:attrName>
                                        </p:attrNameLst>
                                      </p:cBhvr>
                                      <p:tavLst>
                                        <p:tav tm="0">
                                          <p:val>
                                            <p:strVal val="#ppt_x"/>
                                          </p:val>
                                        </p:tav>
                                        <p:tav tm="100000">
                                          <p:val>
                                            <p:strVal val="#ppt_x"/>
                                          </p:val>
                                        </p:tav>
                                      </p:tavLst>
                                    </p:anim>
                                    <p:anim calcmode="lin" valueType="num">
                                      <p:cBhvr additive="base">
                                        <p:cTn id="33" dur="500" fill="hold"/>
                                        <p:tgtEl>
                                          <p:spTgt spid="3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additive="base">
                                        <p:cTn id="36" dur="500" fill="hold"/>
                                        <p:tgtEl>
                                          <p:spTgt spid="36"/>
                                        </p:tgtEl>
                                        <p:attrNameLst>
                                          <p:attrName>ppt_x</p:attrName>
                                        </p:attrNameLst>
                                      </p:cBhvr>
                                      <p:tavLst>
                                        <p:tav tm="0">
                                          <p:val>
                                            <p:strVal val="#ppt_x"/>
                                          </p:val>
                                        </p:tav>
                                        <p:tav tm="100000">
                                          <p:val>
                                            <p:strVal val="#ppt_x"/>
                                          </p:val>
                                        </p:tav>
                                      </p:tavLst>
                                    </p:anim>
                                    <p:anim calcmode="lin" valueType="num">
                                      <p:cBhvr additive="base">
                                        <p:cTn id="37"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P spid="19" grpId="0"/>
      <p:bldP spid="3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CBD027-89D3-2EDC-36CF-DB493492819A}"/>
            </a:ext>
          </a:extLst>
        </p:cNvPr>
        <p:cNvGrpSpPr/>
        <p:nvPr/>
      </p:nvGrpSpPr>
      <p:grpSpPr>
        <a:xfrm>
          <a:off x="0" y="0"/>
          <a:ext cx="0" cy="0"/>
          <a:chOff x="0" y="0"/>
          <a:chExt cx="0" cy="0"/>
        </a:xfrm>
      </p:grpSpPr>
      <p:grpSp>
        <p:nvGrpSpPr>
          <p:cNvPr id="3" name="Group 3">
            <a:extLst>
              <a:ext uri="{FF2B5EF4-FFF2-40B4-BE49-F238E27FC236}">
                <a16:creationId xmlns:a16="http://schemas.microsoft.com/office/drawing/2014/main" id="{664E1567-C837-3120-161C-B3B18B57EAEB}"/>
              </a:ext>
            </a:extLst>
          </p:cNvPr>
          <p:cNvGrpSpPr/>
          <p:nvPr/>
        </p:nvGrpSpPr>
        <p:grpSpPr>
          <a:xfrm rot="-10800000">
            <a:off x="14447117" y="-331087"/>
            <a:ext cx="7681766" cy="3540443"/>
            <a:chOff x="0" y="0"/>
            <a:chExt cx="406400" cy="187305"/>
          </a:xfrm>
        </p:grpSpPr>
        <p:sp>
          <p:nvSpPr>
            <p:cNvPr id="4" name="Freeform 4">
              <a:extLst>
                <a:ext uri="{FF2B5EF4-FFF2-40B4-BE49-F238E27FC236}">
                  <a16:creationId xmlns:a16="http://schemas.microsoft.com/office/drawing/2014/main" id="{53489480-39B3-EA01-B3F3-C1893C858FB5}"/>
                </a:ext>
              </a:extLst>
            </p:cNvPr>
            <p:cNvSpPr/>
            <p:nvPr/>
          </p:nvSpPr>
          <p:spPr>
            <a:xfrm>
              <a:off x="0" y="0"/>
              <a:ext cx="406400" cy="187305"/>
            </a:xfrm>
            <a:custGeom>
              <a:avLst/>
              <a:gdLst/>
              <a:ahLst/>
              <a:cxnLst/>
              <a:rect l="l" t="t" r="r" b="b"/>
              <a:pathLst>
                <a:path w="406400" h="187305">
                  <a:moveTo>
                    <a:pt x="203200" y="0"/>
                  </a:moveTo>
                  <a:lnTo>
                    <a:pt x="203200" y="0"/>
                  </a:lnTo>
                  <a:lnTo>
                    <a:pt x="406400" y="187305"/>
                  </a:lnTo>
                  <a:lnTo>
                    <a:pt x="0" y="187305"/>
                  </a:lnTo>
                  <a:lnTo>
                    <a:pt x="203200" y="0"/>
                  </a:lnTo>
                  <a:close/>
                </a:path>
              </a:pathLst>
            </a:custGeom>
            <a:solidFill>
              <a:srgbClr val="C81919">
                <a:alpha val="80000"/>
              </a:srgbClr>
            </a:solidFill>
          </p:spPr>
          <p:txBody>
            <a:bodyPr/>
            <a:lstStyle/>
            <a:p>
              <a:endParaRPr lang="en-US"/>
            </a:p>
          </p:txBody>
        </p:sp>
        <p:sp>
          <p:nvSpPr>
            <p:cNvPr id="5" name="TextBox 5">
              <a:extLst>
                <a:ext uri="{FF2B5EF4-FFF2-40B4-BE49-F238E27FC236}">
                  <a16:creationId xmlns:a16="http://schemas.microsoft.com/office/drawing/2014/main" id="{A6EFC21A-FFDB-1366-B5AB-9BB050029F1D}"/>
                </a:ext>
              </a:extLst>
            </p:cNvPr>
            <p:cNvSpPr txBox="1"/>
            <p:nvPr/>
          </p:nvSpPr>
          <p:spPr>
            <a:xfrm>
              <a:off x="127000" y="-38100"/>
              <a:ext cx="152400" cy="225405"/>
            </a:xfrm>
            <a:prstGeom prst="rect">
              <a:avLst/>
            </a:prstGeom>
          </p:spPr>
          <p:txBody>
            <a:bodyPr lIns="50800" tIns="50800" rIns="50800" bIns="50800" rtlCol="0" anchor="ctr"/>
            <a:lstStyle/>
            <a:p>
              <a:pPr algn="ctr">
                <a:lnSpc>
                  <a:spcPts val="2100"/>
                </a:lnSpc>
              </a:pPr>
              <a:endParaRPr/>
            </a:p>
          </p:txBody>
        </p:sp>
      </p:grpSp>
      <p:sp>
        <p:nvSpPr>
          <p:cNvPr id="6" name="TextBox 6">
            <a:extLst>
              <a:ext uri="{FF2B5EF4-FFF2-40B4-BE49-F238E27FC236}">
                <a16:creationId xmlns:a16="http://schemas.microsoft.com/office/drawing/2014/main" id="{C63DDE93-833E-AE26-5B36-7FE66FDB2491}"/>
              </a:ext>
            </a:extLst>
          </p:cNvPr>
          <p:cNvSpPr txBox="1"/>
          <p:nvPr/>
        </p:nvSpPr>
        <p:spPr>
          <a:xfrm>
            <a:off x="15912371" y="9450705"/>
            <a:ext cx="1346929" cy="615315"/>
          </a:xfrm>
          <a:prstGeom prst="rect">
            <a:avLst/>
          </a:prstGeom>
        </p:spPr>
        <p:txBody>
          <a:bodyPr lIns="0" tIns="0" rIns="0" bIns="0" rtlCol="0" anchor="t">
            <a:spAutoFit/>
          </a:bodyPr>
          <a:lstStyle/>
          <a:p>
            <a:pPr marL="0" lvl="0" indent="0" algn="l">
              <a:lnSpc>
                <a:spcPts val="2340"/>
              </a:lnSpc>
              <a:spcBef>
                <a:spcPct val="0"/>
              </a:spcBef>
            </a:pPr>
            <a:r>
              <a:rPr lang="en-US" sz="1800" b="1">
                <a:solidFill>
                  <a:srgbClr val="FFFFFF"/>
                </a:solidFill>
                <a:latin typeface="Helios Bold"/>
                <a:ea typeface="Helios Bold"/>
                <a:cs typeface="Helios Bold"/>
                <a:sym typeface="Helios Bold"/>
              </a:rPr>
              <a:t>Data Bites June 2024</a:t>
            </a:r>
          </a:p>
        </p:txBody>
      </p:sp>
      <p:sp>
        <p:nvSpPr>
          <p:cNvPr id="7" name="Freeform 7">
            <a:extLst>
              <a:ext uri="{FF2B5EF4-FFF2-40B4-BE49-F238E27FC236}">
                <a16:creationId xmlns:a16="http://schemas.microsoft.com/office/drawing/2014/main" id="{EAFF0FB5-5BCE-3DB5-776E-8DE66A9282F6}"/>
              </a:ext>
            </a:extLst>
          </p:cNvPr>
          <p:cNvSpPr/>
          <p:nvPr/>
        </p:nvSpPr>
        <p:spPr>
          <a:xfrm>
            <a:off x="1028700" y="9226734"/>
            <a:ext cx="2001124" cy="545916"/>
          </a:xfrm>
          <a:custGeom>
            <a:avLst/>
            <a:gdLst/>
            <a:ahLst/>
            <a:cxnLst/>
            <a:rect l="l" t="t" r="r" b="b"/>
            <a:pathLst>
              <a:path w="2001124" h="545916">
                <a:moveTo>
                  <a:pt x="0" y="0"/>
                </a:moveTo>
                <a:lnTo>
                  <a:pt x="2001124" y="0"/>
                </a:lnTo>
                <a:lnTo>
                  <a:pt x="2001124" y="545916"/>
                </a:lnTo>
                <a:lnTo>
                  <a:pt x="0" y="545916"/>
                </a:lnTo>
                <a:lnTo>
                  <a:pt x="0" y="0"/>
                </a:lnTo>
                <a:close/>
              </a:path>
            </a:pathLst>
          </a:custGeom>
          <a:blipFill>
            <a:blip r:embed="rId2"/>
            <a:stretch>
              <a:fillRect/>
            </a:stretch>
          </a:blipFill>
        </p:spPr>
        <p:txBody>
          <a:bodyPr/>
          <a:lstStyle/>
          <a:p>
            <a:endParaRPr lang="en-US"/>
          </a:p>
        </p:txBody>
      </p:sp>
      <p:grpSp>
        <p:nvGrpSpPr>
          <p:cNvPr id="9" name="Group 9">
            <a:extLst>
              <a:ext uri="{FF2B5EF4-FFF2-40B4-BE49-F238E27FC236}">
                <a16:creationId xmlns:a16="http://schemas.microsoft.com/office/drawing/2014/main" id="{7B6B4D96-7E6D-5A25-5D0B-79FCE6136C44}"/>
              </a:ext>
            </a:extLst>
          </p:cNvPr>
          <p:cNvGrpSpPr/>
          <p:nvPr/>
        </p:nvGrpSpPr>
        <p:grpSpPr>
          <a:xfrm>
            <a:off x="13814230" y="8958262"/>
            <a:ext cx="6103398" cy="1628775"/>
            <a:chOff x="0" y="0"/>
            <a:chExt cx="1111305" cy="296567"/>
          </a:xfrm>
        </p:grpSpPr>
        <p:sp>
          <p:nvSpPr>
            <p:cNvPr id="10" name="Freeform 10">
              <a:extLst>
                <a:ext uri="{FF2B5EF4-FFF2-40B4-BE49-F238E27FC236}">
                  <a16:creationId xmlns:a16="http://schemas.microsoft.com/office/drawing/2014/main" id="{27D58D4C-89E8-7069-749E-F817E42650CC}"/>
                </a:ext>
              </a:extLst>
            </p:cNvPr>
            <p:cNvSpPr/>
            <p:nvPr/>
          </p:nvSpPr>
          <p:spPr>
            <a:xfrm>
              <a:off x="0" y="0"/>
              <a:ext cx="1111305" cy="296567"/>
            </a:xfrm>
            <a:custGeom>
              <a:avLst/>
              <a:gdLst/>
              <a:ahLst/>
              <a:cxnLst/>
              <a:rect l="l" t="t" r="r" b="b"/>
              <a:pathLst>
                <a:path w="1111305" h="296567">
                  <a:moveTo>
                    <a:pt x="203200" y="0"/>
                  </a:moveTo>
                  <a:lnTo>
                    <a:pt x="908105" y="0"/>
                  </a:lnTo>
                  <a:lnTo>
                    <a:pt x="1111305" y="296567"/>
                  </a:lnTo>
                  <a:lnTo>
                    <a:pt x="0" y="296567"/>
                  </a:lnTo>
                  <a:lnTo>
                    <a:pt x="203200" y="0"/>
                  </a:lnTo>
                  <a:close/>
                </a:path>
              </a:pathLst>
            </a:custGeom>
            <a:solidFill>
              <a:srgbClr val="C81919"/>
            </a:solidFill>
          </p:spPr>
          <p:txBody>
            <a:bodyPr/>
            <a:lstStyle/>
            <a:p>
              <a:endParaRPr lang="en-US"/>
            </a:p>
          </p:txBody>
        </p:sp>
        <p:sp>
          <p:nvSpPr>
            <p:cNvPr id="11" name="TextBox 11">
              <a:extLst>
                <a:ext uri="{FF2B5EF4-FFF2-40B4-BE49-F238E27FC236}">
                  <a16:creationId xmlns:a16="http://schemas.microsoft.com/office/drawing/2014/main" id="{AAFA2ED4-3E49-8D75-A9A5-0382C7ECF9AD}"/>
                </a:ext>
              </a:extLst>
            </p:cNvPr>
            <p:cNvSpPr txBox="1"/>
            <p:nvPr/>
          </p:nvSpPr>
          <p:spPr>
            <a:xfrm>
              <a:off x="127000" y="-38100"/>
              <a:ext cx="857305" cy="334667"/>
            </a:xfrm>
            <a:prstGeom prst="rect">
              <a:avLst/>
            </a:prstGeom>
          </p:spPr>
          <p:txBody>
            <a:bodyPr lIns="50800" tIns="50800" rIns="50800" bIns="50800" rtlCol="0" anchor="ctr"/>
            <a:lstStyle/>
            <a:p>
              <a:pPr algn="ctr">
                <a:lnSpc>
                  <a:spcPts val="2100"/>
                </a:lnSpc>
              </a:pPr>
              <a:endParaRPr/>
            </a:p>
          </p:txBody>
        </p:sp>
      </p:grpSp>
      <p:sp>
        <p:nvSpPr>
          <p:cNvPr id="14" name="TextBox 18">
            <a:extLst>
              <a:ext uri="{FF2B5EF4-FFF2-40B4-BE49-F238E27FC236}">
                <a16:creationId xmlns:a16="http://schemas.microsoft.com/office/drawing/2014/main" id="{9EF52E73-CC47-301D-B81A-53DDB3C843FC}"/>
              </a:ext>
            </a:extLst>
          </p:cNvPr>
          <p:cNvSpPr txBox="1"/>
          <p:nvPr/>
        </p:nvSpPr>
        <p:spPr>
          <a:xfrm>
            <a:off x="15954958" y="9353940"/>
            <a:ext cx="1821942" cy="280718"/>
          </a:xfrm>
          <a:prstGeom prst="rect">
            <a:avLst/>
          </a:prstGeom>
        </p:spPr>
        <p:txBody>
          <a:bodyPr lIns="0" tIns="0" rIns="0" bIns="0" rtlCol="0" anchor="t">
            <a:spAutoFit/>
          </a:bodyPr>
          <a:lstStyle/>
          <a:p>
            <a:pPr algn="l">
              <a:lnSpc>
                <a:spcPts val="2340"/>
              </a:lnSpc>
            </a:pPr>
            <a:r>
              <a:rPr lang="en-US" sz="1800" b="1" dirty="0">
                <a:solidFill>
                  <a:srgbClr val="FFFFFF"/>
                </a:solidFill>
                <a:latin typeface="Helios Bold"/>
                <a:ea typeface="Helios Bold"/>
                <a:cs typeface="Helios Bold"/>
                <a:sym typeface="Helios Bold"/>
              </a:rPr>
              <a:t>Data Bites </a:t>
            </a:r>
            <a:r>
              <a:rPr lang="en-US" b="1" dirty="0">
                <a:solidFill>
                  <a:srgbClr val="FFFFFF"/>
                </a:solidFill>
                <a:latin typeface="Helios Bold"/>
                <a:ea typeface="Helios Bold"/>
                <a:cs typeface="Helios Bold"/>
                <a:sym typeface="Helios Bold"/>
              </a:rPr>
              <a:t>2026</a:t>
            </a:r>
            <a:endParaRPr lang="en-US" dirty="0"/>
          </a:p>
        </p:txBody>
      </p:sp>
      <p:sp>
        <p:nvSpPr>
          <p:cNvPr id="12" name="Rectangle 11">
            <a:extLst>
              <a:ext uri="{FF2B5EF4-FFF2-40B4-BE49-F238E27FC236}">
                <a16:creationId xmlns:a16="http://schemas.microsoft.com/office/drawing/2014/main" id="{DEB3B287-ACE8-7ED4-EF75-0BBC724A12B9}"/>
              </a:ext>
            </a:extLst>
          </p:cNvPr>
          <p:cNvSpPr/>
          <p:nvPr/>
        </p:nvSpPr>
        <p:spPr>
          <a:xfrm>
            <a:off x="1219201" y="1104900"/>
            <a:ext cx="15925799" cy="7600816"/>
          </a:xfrm>
          <a:prstGeom prst="rect">
            <a:avLst/>
          </a:prstGeom>
          <a:noFill/>
          <a:ln w="47625">
            <a:prstDash val="dash"/>
          </a:ln>
        </p:spPr>
        <p:style>
          <a:lnRef idx="2">
            <a:schemeClr val="dk1"/>
          </a:lnRef>
          <a:fillRef idx="1">
            <a:schemeClr val="lt1"/>
          </a:fillRef>
          <a:effectRef idx="0">
            <a:schemeClr val="dk1"/>
          </a:effectRef>
          <a:fontRef idx="minor">
            <a:schemeClr val="dk1"/>
          </a:fontRef>
        </p:style>
        <p:txBody>
          <a:bodyPr rtlCol="0" anchor="ctr"/>
          <a:lstStyle/>
          <a:p>
            <a:pPr algn="ctr"/>
            <a:endParaRPr lang="en-NL" dirty="0"/>
          </a:p>
        </p:txBody>
      </p:sp>
      <p:sp>
        <p:nvSpPr>
          <p:cNvPr id="15" name="TextBox 44">
            <a:extLst>
              <a:ext uri="{FF2B5EF4-FFF2-40B4-BE49-F238E27FC236}">
                <a16:creationId xmlns:a16="http://schemas.microsoft.com/office/drawing/2014/main" id="{9571DF8F-A9F7-51D7-7C0F-9789DD17B779}"/>
              </a:ext>
            </a:extLst>
          </p:cNvPr>
          <p:cNvSpPr txBox="1"/>
          <p:nvPr/>
        </p:nvSpPr>
        <p:spPr>
          <a:xfrm>
            <a:off x="1556797" y="1257300"/>
            <a:ext cx="16274003" cy="1209690"/>
          </a:xfrm>
          <a:prstGeom prst="rect">
            <a:avLst/>
          </a:prstGeom>
        </p:spPr>
        <p:txBody>
          <a:bodyPr wrap="square" lIns="0" tIns="0" rIns="0" bIns="0" rtlCol="0" anchor="t">
            <a:spAutoFit/>
          </a:bodyPr>
          <a:lstStyle/>
          <a:p>
            <a:pPr algn="l">
              <a:lnSpc>
                <a:spcPts val="10199"/>
              </a:lnSpc>
            </a:pPr>
            <a:r>
              <a:rPr lang="en-US" sz="6600" b="1" dirty="0">
                <a:solidFill>
                  <a:srgbClr val="C81919"/>
                </a:solidFill>
                <a:latin typeface="TT Hoves Bold"/>
                <a:ea typeface="TT Hoves Bold"/>
                <a:cs typeface="TT Hoves Bold"/>
                <a:sym typeface="TT Hoves Bold"/>
              </a:rPr>
              <a:t>Why bother about Ethics &amp; Privacy?</a:t>
            </a:r>
          </a:p>
        </p:txBody>
      </p:sp>
      <p:sp>
        <p:nvSpPr>
          <p:cNvPr id="17" name="TextBox 18">
            <a:extLst>
              <a:ext uri="{FF2B5EF4-FFF2-40B4-BE49-F238E27FC236}">
                <a16:creationId xmlns:a16="http://schemas.microsoft.com/office/drawing/2014/main" id="{62BB26E3-2635-2FB4-78E3-251186AABEE2}"/>
              </a:ext>
            </a:extLst>
          </p:cNvPr>
          <p:cNvSpPr txBox="1"/>
          <p:nvPr/>
        </p:nvSpPr>
        <p:spPr>
          <a:xfrm>
            <a:off x="6653697" y="3699411"/>
            <a:ext cx="11481903" cy="615553"/>
          </a:xfrm>
          <a:prstGeom prst="rect">
            <a:avLst/>
          </a:prstGeom>
        </p:spPr>
        <p:txBody>
          <a:bodyPr wrap="square" lIns="0" tIns="0" rIns="0" bIns="0" rtlCol="0" anchor="t">
            <a:spAutoFit/>
          </a:bodyPr>
          <a:lstStyle/>
          <a:p>
            <a:pPr marL="457200" indent="-457200" algn="l">
              <a:lnSpc>
                <a:spcPts val="4759"/>
              </a:lnSpc>
              <a:buFont typeface="Wingdings" pitchFamily="2" charset="2"/>
              <a:buChar char="Ø"/>
            </a:pPr>
            <a:r>
              <a:rPr lang="en-US" sz="4000" dirty="0">
                <a:solidFill>
                  <a:srgbClr val="2A2E3A"/>
                </a:solidFill>
                <a:latin typeface="Aptos Display" panose="020B0004020202020204" pitchFamily="34" charset="0"/>
                <a:ea typeface="Helios"/>
                <a:cs typeface="Helios"/>
                <a:sym typeface="Helios"/>
              </a:rPr>
              <a:t>TU/e Regulations – RDM Framework Policy</a:t>
            </a:r>
          </a:p>
        </p:txBody>
      </p:sp>
      <p:sp>
        <p:nvSpPr>
          <p:cNvPr id="18" name="TextBox 18">
            <a:extLst>
              <a:ext uri="{FF2B5EF4-FFF2-40B4-BE49-F238E27FC236}">
                <a16:creationId xmlns:a16="http://schemas.microsoft.com/office/drawing/2014/main" id="{72C55D7F-0975-E737-2F5B-AEA4F529CED5}"/>
              </a:ext>
            </a:extLst>
          </p:cNvPr>
          <p:cNvSpPr txBox="1"/>
          <p:nvPr/>
        </p:nvSpPr>
        <p:spPr>
          <a:xfrm>
            <a:off x="6646771" y="4696103"/>
            <a:ext cx="11481903" cy="615553"/>
          </a:xfrm>
          <a:prstGeom prst="rect">
            <a:avLst/>
          </a:prstGeom>
        </p:spPr>
        <p:txBody>
          <a:bodyPr wrap="square" lIns="0" tIns="0" rIns="0" bIns="0" rtlCol="0" anchor="t">
            <a:spAutoFit/>
          </a:bodyPr>
          <a:lstStyle/>
          <a:p>
            <a:pPr marL="457200" indent="-457200" algn="l">
              <a:lnSpc>
                <a:spcPts val="4759"/>
              </a:lnSpc>
              <a:buFont typeface="Wingdings" pitchFamily="2" charset="2"/>
              <a:buChar char="Ø"/>
            </a:pPr>
            <a:r>
              <a:rPr lang="en-US" sz="4000" dirty="0">
                <a:solidFill>
                  <a:srgbClr val="2A2E3A"/>
                </a:solidFill>
                <a:latin typeface="Aptos Display" panose="020B0004020202020204" pitchFamily="34" charset="0"/>
                <a:ea typeface="Helios"/>
                <a:cs typeface="Helios"/>
                <a:sym typeface="Helios"/>
              </a:rPr>
              <a:t>Scientific Code of Conduct for Research Integrity</a:t>
            </a:r>
          </a:p>
        </p:txBody>
      </p:sp>
      <p:sp>
        <p:nvSpPr>
          <p:cNvPr id="19" name="TextBox 18">
            <a:extLst>
              <a:ext uri="{FF2B5EF4-FFF2-40B4-BE49-F238E27FC236}">
                <a16:creationId xmlns:a16="http://schemas.microsoft.com/office/drawing/2014/main" id="{6867D985-6D0E-FF7B-93F0-046D6797421A}"/>
              </a:ext>
            </a:extLst>
          </p:cNvPr>
          <p:cNvSpPr txBox="1"/>
          <p:nvPr/>
        </p:nvSpPr>
        <p:spPr>
          <a:xfrm>
            <a:off x="6646771" y="5737201"/>
            <a:ext cx="11481903" cy="615553"/>
          </a:xfrm>
          <a:prstGeom prst="rect">
            <a:avLst/>
          </a:prstGeom>
        </p:spPr>
        <p:txBody>
          <a:bodyPr wrap="square" lIns="0" tIns="0" rIns="0" bIns="0" rtlCol="0" anchor="t">
            <a:spAutoFit/>
          </a:bodyPr>
          <a:lstStyle/>
          <a:p>
            <a:pPr marL="457200" indent="-457200" algn="l">
              <a:lnSpc>
                <a:spcPts val="4759"/>
              </a:lnSpc>
              <a:buFont typeface="Wingdings" pitchFamily="2" charset="2"/>
              <a:buChar char="Ø"/>
            </a:pPr>
            <a:r>
              <a:rPr lang="en-US" sz="4000" dirty="0">
                <a:solidFill>
                  <a:srgbClr val="2A2E3A"/>
                </a:solidFill>
                <a:latin typeface="Aptos Display" panose="020B0004020202020204" pitchFamily="34" charset="0"/>
                <a:ea typeface="Helios"/>
                <a:cs typeface="Helios"/>
                <a:sym typeface="Helios"/>
              </a:rPr>
              <a:t>Funders and publishers’ requirements</a:t>
            </a:r>
          </a:p>
        </p:txBody>
      </p:sp>
      <p:sp>
        <p:nvSpPr>
          <p:cNvPr id="20" name="TextBox 18">
            <a:extLst>
              <a:ext uri="{FF2B5EF4-FFF2-40B4-BE49-F238E27FC236}">
                <a16:creationId xmlns:a16="http://schemas.microsoft.com/office/drawing/2014/main" id="{2E5B0D9D-11AB-5B45-90E0-1234706F9238}"/>
              </a:ext>
            </a:extLst>
          </p:cNvPr>
          <p:cNvSpPr txBox="1"/>
          <p:nvPr/>
        </p:nvSpPr>
        <p:spPr>
          <a:xfrm>
            <a:off x="6646770" y="6661547"/>
            <a:ext cx="11481903" cy="615553"/>
          </a:xfrm>
          <a:prstGeom prst="rect">
            <a:avLst/>
          </a:prstGeom>
        </p:spPr>
        <p:txBody>
          <a:bodyPr wrap="square" lIns="0" tIns="0" rIns="0" bIns="0" rtlCol="0" anchor="t">
            <a:spAutoFit/>
          </a:bodyPr>
          <a:lstStyle/>
          <a:p>
            <a:pPr marL="457200" indent="-457200" algn="l">
              <a:lnSpc>
                <a:spcPts val="4759"/>
              </a:lnSpc>
              <a:buFont typeface="Wingdings" pitchFamily="2" charset="2"/>
              <a:buChar char="Ø"/>
            </a:pPr>
            <a:r>
              <a:rPr lang="en-US" sz="4000" dirty="0">
                <a:solidFill>
                  <a:srgbClr val="2A2E3A"/>
                </a:solidFill>
                <a:latin typeface="Aptos Display" panose="020B0004020202020204" pitchFamily="34" charset="0"/>
                <a:ea typeface="Helios"/>
                <a:cs typeface="Helios"/>
                <a:sym typeface="Helios"/>
              </a:rPr>
              <a:t>Law – GDPR (AVG)</a:t>
            </a:r>
          </a:p>
        </p:txBody>
      </p:sp>
      <p:pic>
        <p:nvPicPr>
          <p:cNvPr id="21" name="Picture 20">
            <a:extLst>
              <a:ext uri="{FF2B5EF4-FFF2-40B4-BE49-F238E27FC236}">
                <a16:creationId xmlns:a16="http://schemas.microsoft.com/office/drawing/2014/main" id="{B2EB822B-7EA7-4B1B-511C-F1DFC224A636}"/>
              </a:ext>
            </a:extLst>
          </p:cNvPr>
          <p:cNvPicPr>
            <a:picLocks noChangeAspect="1"/>
          </p:cNvPicPr>
          <p:nvPr/>
        </p:nvPicPr>
        <p:blipFill>
          <a:blip r:embed="rId3"/>
          <a:stretch>
            <a:fillRect/>
          </a:stretch>
        </p:blipFill>
        <p:spPr>
          <a:xfrm>
            <a:off x="2272749" y="3390900"/>
            <a:ext cx="3251200" cy="3251200"/>
          </a:xfrm>
          <a:prstGeom prst="rect">
            <a:avLst/>
          </a:prstGeom>
        </p:spPr>
      </p:pic>
      <p:sp>
        <p:nvSpPr>
          <p:cNvPr id="22" name="TextBox 21">
            <a:extLst>
              <a:ext uri="{FF2B5EF4-FFF2-40B4-BE49-F238E27FC236}">
                <a16:creationId xmlns:a16="http://schemas.microsoft.com/office/drawing/2014/main" id="{719FAAFF-FE7A-7B37-E40A-C84F7F9AB36D}"/>
              </a:ext>
            </a:extLst>
          </p:cNvPr>
          <p:cNvSpPr txBox="1"/>
          <p:nvPr/>
        </p:nvSpPr>
        <p:spPr>
          <a:xfrm>
            <a:off x="1825762" y="6535134"/>
            <a:ext cx="4145174" cy="1138773"/>
          </a:xfrm>
          <a:prstGeom prst="rect">
            <a:avLst/>
          </a:prstGeom>
          <a:noFill/>
        </p:spPr>
        <p:txBody>
          <a:bodyPr wrap="none" rtlCol="0">
            <a:spAutoFit/>
          </a:bodyPr>
          <a:lstStyle/>
          <a:p>
            <a:pPr algn="ctr"/>
            <a:r>
              <a:rPr lang="en-NL" sz="3200" b="1" dirty="0">
                <a:solidFill>
                  <a:srgbClr val="FF0000"/>
                </a:solidFill>
              </a:rPr>
              <a:t>Do you have </a:t>
            </a:r>
          </a:p>
          <a:p>
            <a:pPr algn="ctr"/>
            <a:r>
              <a:rPr lang="en-NL" sz="3600" b="1" dirty="0">
                <a:solidFill>
                  <a:srgbClr val="FF0000"/>
                </a:solidFill>
              </a:rPr>
              <a:t>Human Participants</a:t>
            </a:r>
            <a:r>
              <a:rPr lang="en-NL" sz="3200" b="1" dirty="0">
                <a:solidFill>
                  <a:srgbClr val="FF0000"/>
                </a:solidFill>
              </a:rPr>
              <a:t>?</a:t>
            </a:r>
          </a:p>
        </p:txBody>
      </p:sp>
    </p:spTree>
    <p:extLst>
      <p:ext uri="{BB962C8B-B14F-4D97-AF65-F5344CB8AC3E}">
        <p14:creationId xmlns:p14="http://schemas.microsoft.com/office/powerpoint/2010/main" val="19348432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ECD429-2839-5B39-9CB8-8DB5B8B81BE7}"/>
            </a:ext>
          </a:extLst>
        </p:cNvPr>
        <p:cNvGrpSpPr/>
        <p:nvPr/>
      </p:nvGrpSpPr>
      <p:grpSpPr>
        <a:xfrm>
          <a:off x="0" y="0"/>
          <a:ext cx="0" cy="0"/>
          <a:chOff x="0" y="0"/>
          <a:chExt cx="0" cy="0"/>
        </a:xfrm>
      </p:grpSpPr>
      <p:sp>
        <p:nvSpPr>
          <p:cNvPr id="6" name="Tijdelijke aanduiding voor dianummer 5">
            <a:extLst>
              <a:ext uri="{FF2B5EF4-FFF2-40B4-BE49-F238E27FC236}">
                <a16:creationId xmlns:a16="http://schemas.microsoft.com/office/drawing/2014/main" id="{8513BAD8-7523-0CEB-5116-1FB993494275}"/>
              </a:ext>
            </a:extLst>
          </p:cNvPr>
          <p:cNvSpPr>
            <a:spLocks noGrp="1"/>
          </p:cNvSpPr>
          <p:nvPr>
            <p:ph type="sldNum" sz="quarter" idx="12"/>
          </p:nvPr>
        </p:nvSpPr>
        <p:spPr/>
        <p:txBody>
          <a:bodyPr/>
          <a:lstStyle/>
          <a:p>
            <a:fld id="{C194BDB0-F4EA-4DD6-8281-CCE2440D0CE0}" type="slidenum">
              <a:rPr lang="en-GB" smtClean="0"/>
              <a:pPr/>
              <a:t>5</a:t>
            </a:fld>
            <a:endParaRPr lang="en-GB" dirty="0"/>
          </a:p>
        </p:txBody>
      </p:sp>
      <p:sp>
        <p:nvSpPr>
          <p:cNvPr id="7" name="Rectangle 6">
            <a:extLst>
              <a:ext uri="{FF2B5EF4-FFF2-40B4-BE49-F238E27FC236}">
                <a16:creationId xmlns:a16="http://schemas.microsoft.com/office/drawing/2014/main" id="{32846343-CD09-974D-84C3-5507812D0071}"/>
              </a:ext>
            </a:extLst>
          </p:cNvPr>
          <p:cNvSpPr/>
          <p:nvPr/>
        </p:nvSpPr>
        <p:spPr>
          <a:xfrm>
            <a:off x="949126" y="1996556"/>
            <a:ext cx="16551796" cy="6892800"/>
          </a:xfrm>
          <a:prstGeom prst="rect">
            <a:avLst/>
          </a:prstGeom>
          <a:noFill/>
          <a:ln w="47625">
            <a:prstDash val="dash"/>
          </a:ln>
        </p:spPr>
        <p:style>
          <a:lnRef idx="2">
            <a:schemeClr val="dk1"/>
          </a:lnRef>
          <a:fillRef idx="1">
            <a:schemeClr val="lt1"/>
          </a:fillRef>
          <a:effectRef idx="0">
            <a:schemeClr val="dk1"/>
          </a:effectRef>
          <a:fontRef idx="minor">
            <a:schemeClr val="dk1"/>
          </a:fontRef>
        </p:style>
        <p:txBody>
          <a:bodyPr rtlCol="0" anchor="ctr"/>
          <a:lstStyle/>
          <a:p>
            <a:pPr algn="ctr"/>
            <a:endParaRPr lang="en-NL" sz="3600" dirty="0"/>
          </a:p>
        </p:txBody>
      </p:sp>
      <p:sp>
        <p:nvSpPr>
          <p:cNvPr id="15" name="TextBox 14">
            <a:extLst>
              <a:ext uri="{FF2B5EF4-FFF2-40B4-BE49-F238E27FC236}">
                <a16:creationId xmlns:a16="http://schemas.microsoft.com/office/drawing/2014/main" id="{DEA39150-1396-3B07-5C0A-C3744E58D3F8}"/>
              </a:ext>
            </a:extLst>
          </p:cNvPr>
          <p:cNvSpPr txBox="1"/>
          <p:nvPr/>
        </p:nvSpPr>
        <p:spPr>
          <a:xfrm>
            <a:off x="5595417" y="2829720"/>
            <a:ext cx="3204723" cy="1077218"/>
          </a:xfrm>
          <a:prstGeom prst="rect">
            <a:avLst/>
          </a:prstGeom>
          <a:noFill/>
        </p:spPr>
        <p:txBody>
          <a:bodyPr wrap="none" rtlCol="0">
            <a:spAutoFit/>
          </a:bodyPr>
          <a:lstStyle/>
          <a:p>
            <a:r>
              <a:rPr lang="en-NL" sz="3200" b="1" dirty="0"/>
              <a:t>Measuring</a:t>
            </a:r>
          </a:p>
          <a:p>
            <a:r>
              <a:rPr lang="en-NL" sz="3200" b="1" dirty="0"/>
              <a:t>yourself or others</a:t>
            </a:r>
          </a:p>
        </p:txBody>
      </p:sp>
      <p:pic>
        <p:nvPicPr>
          <p:cNvPr id="10" name="Picture 9">
            <a:extLst>
              <a:ext uri="{FF2B5EF4-FFF2-40B4-BE49-F238E27FC236}">
                <a16:creationId xmlns:a16="http://schemas.microsoft.com/office/drawing/2014/main" id="{1C5B81FD-4FEF-0125-609A-2D0B3CEAA952}"/>
              </a:ext>
            </a:extLst>
          </p:cNvPr>
          <p:cNvPicPr>
            <a:picLocks noChangeAspect="1"/>
          </p:cNvPicPr>
          <p:nvPr/>
        </p:nvPicPr>
        <p:blipFill>
          <a:blip r:embed="rId3"/>
          <a:stretch>
            <a:fillRect/>
          </a:stretch>
        </p:blipFill>
        <p:spPr>
          <a:xfrm>
            <a:off x="4236427" y="2688703"/>
            <a:ext cx="1358990" cy="1358990"/>
          </a:xfrm>
          <a:prstGeom prst="rect">
            <a:avLst/>
          </a:prstGeom>
        </p:spPr>
      </p:pic>
      <p:pic>
        <p:nvPicPr>
          <p:cNvPr id="12" name="Picture 11">
            <a:extLst>
              <a:ext uri="{FF2B5EF4-FFF2-40B4-BE49-F238E27FC236}">
                <a16:creationId xmlns:a16="http://schemas.microsoft.com/office/drawing/2014/main" id="{B7151701-C0D8-F065-3CC3-BB82E52148BF}"/>
              </a:ext>
            </a:extLst>
          </p:cNvPr>
          <p:cNvPicPr>
            <a:picLocks noChangeAspect="1"/>
          </p:cNvPicPr>
          <p:nvPr/>
        </p:nvPicPr>
        <p:blipFill>
          <a:blip r:embed="rId4"/>
          <a:stretch>
            <a:fillRect/>
          </a:stretch>
        </p:blipFill>
        <p:spPr>
          <a:xfrm>
            <a:off x="10550586" y="2576870"/>
            <a:ext cx="1422400" cy="1422400"/>
          </a:xfrm>
          <a:prstGeom prst="rect">
            <a:avLst/>
          </a:prstGeom>
        </p:spPr>
      </p:pic>
      <p:sp>
        <p:nvSpPr>
          <p:cNvPr id="24" name="TextBox 23">
            <a:extLst>
              <a:ext uri="{FF2B5EF4-FFF2-40B4-BE49-F238E27FC236}">
                <a16:creationId xmlns:a16="http://schemas.microsoft.com/office/drawing/2014/main" id="{B9978F0A-A809-B124-7182-094B0531479E}"/>
              </a:ext>
            </a:extLst>
          </p:cNvPr>
          <p:cNvSpPr txBox="1"/>
          <p:nvPr/>
        </p:nvSpPr>
        <p:spPr>
          <a:xfrm>
            <a:off x="11909576" y="2842194"/>
            <a:ext cx="1962204" cy="1077218"/>
          </a:xfrm>
          <a:prstGeom prst="rect">
            <a:avLst/>
          </a:prstGeom>
          <a:noFill/>
        </p:spPr>
        <p:txBody>
          <a:bodyPr wrap="none" rtlCol="0">
            <a:spAutoFit/>
          </a:bodyPr>
          <a:lstStyle/>
          <a:p>
            <a:r>
              <a:rPr lang="en-NL" sz="3200" b="1" dirty="0"/>
              <a:t>Survey or</a:t>
            </a:r>
          </a:p>
          <a:p>
            <a:r>
              <a:rPr lang="en-NL" sz="3200" b="1" dirty="0"/>
              <a:t>interviews</a:t>
            </a:r>
          </a:p>
        </p:txBody>
      </p:sp>
      <p:pic>
        <p:nvPicPr>
          <p:cNvPr id="25" name="Picture 24">
            <a:extLst>
              <a:ext uri="{FF2B5EF4-FFF2-40B4-BE49-F238E27FC236}">
                <a16:creationId xmlns:a16="http://schemas.microsoft.com/office/drawing/2014/main" id="{18BEDF5C-CB86-1998-5827-9A4F7FF4DE36}"/>
              </a:ext>
            </a:extLst>
          </p:cNvPr>
          <p:cNvPicPr>
            <a:picLocks noChangeAspect="1"/>
          </p:cNvPicPr>
          <p:nvPr/>
        </p:nvPicPr>
        <p:blipFill>
          <a:blip r:embed="rId5"/>
          <a:stretch>
            <a:fillRect/>
          </a:stretch>
        </p:blipFill>
        <p:spPr>
          <a:xfrm>
            <a:off x="1533944" y="4634502"/>
            <a:ext cx="1323488" cy="1323488"/>
          </a:xfrm>
          <a:prstGeom prst="rect">
            <a:avLst/>
          </a:prstGeom>
        </p:spPr>
      </p:pic>
      <p:sp>
        <p:nvSpPr>
          <p:cNvPr id="26" name="TextBox 25">
            <a:extLst>
              <a:ext uri="{FF2B5EF4-FFF2-40B4-BE49-F238E27FC236}">
                <a16:creationId xmlns:a16="http://schemas.microsoft.com/office/drawing/2014/main" id="{DD6DCA7C-F438-CC4D-6ABA-2D449F67F319}"/>
              </a:ext>
            </a:extLst>
          </p:cNvPr>
          <p:cNvSpPr txBox="1"/>
          <p:nvPr/>
        </p:nvSpPr>
        <p:spPr>
          <a:xfrm>
            <a:off x="2787983" y="4823554"/>
            <a:ext cx="3118161" cy="1077218"/>
          </a:xfrm>
          <a:prstGeom prst="rect">
            <a:avLst/>
          </a:prstGeom>
          <a:noFill/>
        </p:spPr>
        <p:txBody>
          <a:bodyPr wrap="none" rtlCol="0">
            <a:spAutoFit/>
          </a:bodyPr>
          <a:lstStyle/>
          <a:p>
            <a:r>
              <a:rPr lang="en-NL" sz="3200" b="1" dirty="0"/>
              <a:t>Experts’ opinions</a:t>
            </a:r>
          </a:p>
          <a:p>
            <a:r>
              <a:rPr lang="en-NL" sz="3200" b="1" dirty="0"/>
              <a:t>&amp; perspectives</a:t>
            </a:r>
          </a:p>
        </p:txBody>
      </p:sp>
      <p:pic>
        <p:nvPicPr>
          <p:cNvPr id="27" name="Picture 26">
            <a:extLst>
              <a:ext uri="{FF2B5EF4-FFF2-40B4-BE49-F238E27FC236}">
                <a16:creationId xmlns:a16="http://schemas.microsoft.com/office/drawing/2014/main" id="{88E33D60-0157-CC35-5F52-F1EE7D32E8C7}"/>
              </a:ext>
            </a:extLst>
          </p:cNvPr>
          <p:cNvPicPr>
            <a:picLocks noChangeAspect="1"/>
          </p:cNvPicPr>
          <p:nvPr/>
        </p:nvPicPr>
        <p:blipFill>
          <a:blip r:embed="rId6"/>
          <a:stretch>
            <a:fillRect/>
          </a:stretch>
        </p:blipFill>
        <p:spPr>
          <a:xfrm>
            <a:off x="12629900" y="4588518"/>
            <a:ext cx="1375036" cy="1375036"/>
          </a:xfrm>
          <a:prstGeom prst="rect">
            <a:avLst/>
          </a:prstGeom>
        </p:spPr>
      </p:pic>
      <p:sp>
        <p:nvSpPr>
          <p:cNvPr id="28" name="TextBox 27">
            <a:extLst>
              <a:ext uri="{FF2B5EF4-FFF2-40B4-BE49-F238E27FC236}">
                <a16:creationId xmlns:a16="http://schemas.microsoft.com/office/drawing/2014/main" id="{F33EBBF2-B718-A27B-700B-B01FF13B43D6}"/>
              </a:ext>
            </a:extLst>
          </p:cNvPr>
          <p:cNvSpPr txBox="1"/>
          <p:nvPr/>
        </p:nvSpPr>
        <p:spPr>
          <a:xfrm>
            <a:off x="13728199" y="4848698"/>
            <a:ext cx="3336747" cy="1077218"/>
          </a:xfrm>
          <a:prstGeom prst="rect">
            <a:avLst/>
          </a:prstGeom>
          <a:noFill/>
        </p:spPr>
        <p:txBody>
          <a:bodyPr wrap="none" rtlCol="0">
            <a:spAutoFit/>
          </a:bodyPr>
          <a:lstStyle/>
          <a:p>
            <a:r>
              <a:rPr lang="en-NL" sz="3200" b="1" dirty="0"/>
              <a:t>Testing prototypes</a:t>
            </a:r>
          </a:p>
          <a:p>
            <a:r>
              <a:rPr lang="en-NL" sz="3200" b="1" dirty="0"/>
              <a:t>&amp; devices</a:t>
            </a:r>
          </a:p>
        </p:txBody>
      </p:sp>
      <p:pic>
        <p:nvPicPr>
          <p:cNvPr id="29" name="Picture 28">
            <a:extLst>
              <a:ext uri="{FF2B5EF4-FFF2-40B4-BE49-F238E27FC236}">
                <a16:creationId xmlns:a16="http://schemas.microsoft.com/office/drawing/2014/main" id="{1C94988B-9CA7-B3C0-B0F6-8C8A09FBD64F}"/>
              </a:ext>
            </a:extLst>
          </p:cNvPr>
          <p:cNvPicPr>
            <a:picLocks noChangeAspect="1"/>
          </p:cNvPicPr>
          <p:nvPr/>
        </p:nvPicPr>
        <p:blipFill>
          <a:blip r:embed="rId7"/>
          <a:stretch>
            <a:fillRect/>
          </a:stretch>
        </p:blipFill>
        <p:spPr>
          <a:xfrm>
            <a:off x="7156536" y="4756476"/>
            <a:ext cx="1283504" cy="1283504"/>
          </a:xfrm>
          <a:prstGeom prst="rect">
            <a:avLst/>
          </a:prstGeom>
        </p:spPr>
      </p:pic>
      <p:sp>
        <p:nvSpPr>
          <p:cNvPr id="30" name="TextBox 29">
            <a:extLst>
              <a:ext uri="{FF2B5EF4-FFF2-40B4-BE49-F238E27FC236}">
                <a16:creationId xmlns:a16="http://schemas.microsoft.com/office/drawing/2014/main" id="{34753E0C-2D73-CBB4-5608-4BD034AB0BD7}"/>
              </a:ext>
            </a:extLst>
          </p:cNvPr>
          <p:cNvSpPr txBox="1"/>
          <p:nvPr/>
        </p:nvSpPr>
        <p:spPr>
          <a:xfrm>
            <a:off x="8277991" y="4915662"/>
            <a:ext cx="3373039" cy="1077218"/>
          </a:xfrm>
          <a:prstGeom prst="rect">
            <a:avLst/>
          </a:prstGeom>
          <a:noFill/>
        </p:spPr>
        <p:txBody>
          <a:bodyPr wrap="none" rtlCol="0">
            <a:spAutoFit/>
          </a:bodyPr>
          <a:lstStyle/>
          <a:p>
            <a:r>
              <a:rPr lang="en-NL" sz="3200" b="1" dirty="0"/>
              <a:t>Reuse of dataset</a:t>
            </a:r>
          </a:p>
          <a:p>
            <a:r>
              <a:rPr lang="en-NL" sz="3200" b="1" dirty="0"/>
              <a:t>with personal data</a:t>
            </a:r>
          </a:p>
        </p:txBody>
      </p:sp>
      <p:pic>
        <p:nvPicPr>
          <p:cNvPr id="31" name="Picture 30">
            <a:extLst>
              <a:ext uri="{FF2B5EF4-FFF2-40B4-BE49-F238E27FC236}">
                <a16:creationId xmlns:a16="http://schemas.microsoft.com/office/drawing/2014/main" id="{11A53FEB-A311-98A4-3695-243747C265A8}"/>
              </a:ext>
            </a:extLst>
          </p:cNvPr>
          <p:cNvPicPr>
            <a:picLocks noChangeAspect="1"/>
          </p:cNvPicPr>
          <p:nvPr/>
        </p:nvPicPr>
        <p:blipFill>
          <a:blip r:embed="rId8"/>
          <a:stretch>
            <a:fillRect/>
          </a:stretch>
        </p:blipFill>
        <p:spPr>
          <a:xfrm>
            <a:off x="4213276" y="6954670"/>
            <a:ext cx="1283504" cy="1283504"/>
          </a:xfrm>
          <a:prstGeom prst="rect">
            <a:avLst/>
          </a:prstGeom>
        </p:spPr>
      </p:pic>
      <p:sp>
        <p:nvSpPr>
          <p:cNvPr id="32" name="TextBox 31">
            <a:extLst>
              <a:ext uri="{FF2B5EF4-FFF2-40B4-BE49-F238E27FC236}">
                <a16:creationId xmlns:a16="http://schemas.microsoft.com/office/drawing/2014/main" id="{78960527-0C61-8E14-12CC-EDAD44518B02}"/>
              </a:ext>
            </a:extLst>
          </p:cNvPr>
          <p:cNvSpPr txBox="1"/>
          <p:nvPr/>
        </p:nvSpPr>
        <p:spPr>
          <a:xfrm>
            <a:off x="5496781" y="7068624"/>
            <a:ext cx="2897781" cy="1077218"/>
          </a:xfrm>
          <a:prstGeom prst="rect">
            <a:avLst/>
          </a:prstGeom>
          <a:noFill/>
        </p:spPr>
        <p:txBody>
          <a:bodyPr wrap="none" rtlCol="0">
            <a:spAutoFit/>
          </a:bodyPr>
          <a:lstStyle/>
          <a:p>
            <a:r>
              <a:rPr lang="en-NL" sz="3200" b="1" dirty="0"/>
              <a:t>Research with</a:t>
            </a:r>
          </a:p>
          <a:p>
            <a:r>
              <a:rPr lang="en-NL" sz="3200" b="1" dirty="0"/>
              <a:t>human material</a:t>
            </a:r>
          </a:p>
        </p:txBody>
      </p:sp>
      <p:pic>
        <p:nvPicPr>
          <p:cNvPr id="34" name="Picture 33">
            <a:extLst>
              <a:ext uri="{FF2B5EF4-FFF2-40B4-BE49-F238E27FC236}">
                <a16:creationId xmlns:a16="http://schemas.microsoft.com/office/drawing/2014/main" id="{7A01B39B-0F41-3E04-F6AD-B211198A796E}"/>
              </a:ext>
            </a:extLst>
          </p:cNvPr>
          <p:cNvPicPr>
            <a:picLocks noChangeAspect="1"/>
          </p:cNvPicPr>
          <p:nvPr/>
        </p:nvPicPr>
        <p:blipFill>
          <a:blip r:embed="rId9"/>
          <a:stretch>
            <a:fillRect/>
          </a:stretch>
        </p:blipFill>
        <p:spPr>
          <a:xfrm>
            <a:off x="10527437" y="6954671"/>
            <a:ext cx="1283506" cy="1283506"/>
          </a:xfrm>
          <a:prstGeom prst="rect">
            <a:avLst/>
          </a:prstGeom>
        </p:spPr>
      </p:pic>
      <p:sp>
        <p:nvSpPr>
          <p:cNvPr id="35" name="TextBox 34">
            <a:extLst>
              <a:ext uri="{FF2B5EF4-FFF2-40B4-BE49-F238E27FC236}">
                <a16:creationId xmlns:a16="http://schemas.microsoft.com/office/drawing/2014/main" id="{A6B73909-2C9A-3F81-67EB-F410A6E6A6E1}"/>
              </a:ext>
            </a:extLst>
          </p:cNvPr>
          <p:cNvSpPr txBox="1"/>
          <p:nvPr/>
        </p:nvSpPr>
        <p:spPr>
          <a:xfrm>
            <a:off x="11740043" y="7052342"/>
            <a:ext cx="4160883" cy="1077218"/>
          </a:xfrm>
          <a:prstGeom prst="rect">
            <a:avLst/>
          </a:prstGeom>
          <a:noFill/>
        </p:spPr>
        <p:txBody>
          <a:bodyPr wrap="none" rtlCol="0">
            <a:spAutoFit/>
          </a:bodyPr>
          <a:lstStyle/>
          <a:p>
            <a:r>
              <a:rPr lang="en-NL" sz="3200" b="1" dirty="0"/>
              <a:t>Artificial Intelligence /</a:t>
            </a:r>
          </a:p>
          <a:p>
            <a:r>
              <a:rPr lang="en-NL" sz="3200" b="1" dirty="0"/>
              <a:t>Large Language Models</a:t>
            </a:r>
          </a:p>
        </p:txBody>
      </p:sp>
      <p:grpSp>
        <p:nvGrpSpPr>
          <p:cNvPr id="2" name="Group 6">
            <a:extLst>
              <a:ext uri="{FF2B5EF4-FFF2-40B4-BE49-F238E27FC236}">
                <a16:creationId xmlns:a16="http://schemas.microsoft.com/office/drawing/2014/main" id="{D86B10A7-893D-C2FD-E247-81ABE98D6405}"/>
              </a:ext>
            </a:extLst>
          </p:cNvPr>
          <p:cNvGrpSpPr/>
          <p:nvPr/>
        </p:nvGrpSpPr>
        <p:grpSpPr>
          <a:xfrm rot="-10800000">
            <a:off x="14447117" y="-331087"/>
            <a:ext cx="7681766" cy="3540443"/>
            <a:chOff x="0" y="0"/>
            <a:chExt cx="406400" cy="187305"/>
          </a:xfrm>
        </p:grpSpPr>
        <p:sp>
          <p:nvSpPr>
            <p:cNvPr id="3" name="Freeform 7">
              <a:extLst>
                <a:ext uri="{FF2B5EF4-FFF2-40B4-BE49-F238E27FC236}">
                  <a16:creationId xmlns:a16="http://schemas.microsoft.com/office/drawing/2014/main" id="{7E91020B-C635-B3C3-9259-E07EA5E38592}"/>
                </a:ext>
              </a:extLst>
            </p:cNvPr>
            <p:cNvSpPr/>
            <p:nvPr/>
          </p:nvSpPr>
          <p:spPr>
            <a:xfrm>
              <a:off x="0" y="0"/>
              <a:ext cx="406400" cy="187305"/>
            </a:xfrm>
            <a:custGeom>
              <a:avLst/>
              <a:gdLst/>
              <a:ahLst/>
              <a:cxnLst/>
              <a:rect l="l" t="t" r="r" b="b"/>
              <a:pathLst>
                <a:path w="406400" h="187305">
                  <a:moveTo>
                    <a:pt x="203200" y="0"/>
                  </a:moveTo>
                  <a:lnTo>
                    <a:pt x="203200" y="0"/>
                  </a:lnTo>
                  <a:lnTo>
                    <a:pt x="406400" y="187305"/>
                  </a:lnTo>
                  <a:lnTo>
                    <a:pt x="0" y="187305"/>
                  </a:lnTo>
                  <a:lnTo>
                    <a:pt x="203200" y="0"/>
                  </a:lnTo>
                  <a:close/>
                </a:path>
              </a:pathLst>
            </a:custGeom>
            <a:solidFill>
              <a:srgbClr val="C81919">
                <a:alpha val="80000"/>
              </a:srgbClr>
            </a:solidFill>
          </p:spPr>
          <p:txBody>
            <a:bodyPr/>
            <a:lstStyle/>
            <a:p>
              <a:endParaRPr lang="en-US"/>
            </a:p>
          </p:txBody>
        </p:sp>
        <p:sp>
          <p:nvSpPr>
            <p:cNvPr id="4" name="TextBox 8">
              <a:extLst>
                <a:ext uri="{FF2B5EF4-FFF2-40B4-BE49-F238E27FC236}">
                  <a16:creationId xmlns:a16="http://schemas.microsoft.com/office/drawing/2014/main" id="{365A7FCA-2E82-ECD6-6347-11596E781874}"/>
                </a:ext>
              </a:extLst>
            </p:cNvPr>
            <p:cNvSpPr txBox="1"/>
            <p:nvPr/>
          </p:nvSpPr>
          <p:spPr>
            <a:xfrm>
              <a:off x="127000" y="-38100"/>
              <a:ext cx="152400" cy="225405"/>
            </a:xfrm>
            <a:prstGeom prst="rect">
              <a:avLst/>
            </a:prstGeom>
          </p:spPr>
          <p:txBody>
            <a:bodyPr lIns="50800" tIns="50800" rIns="50800" bIns="50800" rtlCol="0" anchor="ctr"/>
            <a:lstStyle/>
            <a:p>
              <a:pPr algn="ctr">
                <a:lnSpc>
                  <a:spcPts val="2100"/>
                </a:lnSpc>
              </a:pPr>
              <a:endParaRPr/>
            </a:p>
          </p:txBody>
        </p:sp>
      </p:grpSp>
      <p:sp>
        <p:nvSpPr>
          <p:cNvPr id="8" name="Freeform 16">
            <a:extLst>
              <a:ext uri="{FF2B5EF4-FFF2-40B4-BE49-F238E27FC236}">
                <a16:creationId xmlns:a16="http://schemas.microsoft.com/office/drawing/2014/main" id="{00BB0DFA-A2B2-0C38-104D-7BAA86A252B6}"/>
              </a:ext>
            </a:extLst>
          </p:cNvPr>
          <p:cNvSpPr/>
          <p:nvPr/>
        </p:nvSpPr>
        <p:spPr>
          <a:xfrm>
            <a:off x="1028700" y="9226734"/>
            <a:ext cx="2001124" cy="545916"/>
          </a:xfrm>
          <a:custGeom>
            <a:avLst/>
            <a:gdLst/>
            <a:ahLst/>
            <a:cxnLst/>
            <a:rect l="l" t="t" r="r" b="b"/>
            <a:pathLst>
              <a:path w="2001124" h="545916">
                <a:moveTo>
                  <a:pt x="0" y="0"/>
                </a:moveTo>
                <a:lnTo>
                  <a:pt x="2001124" y="0"/>
                </a:lnTo>
                <a:lnTo>
                  <a:pt x="2001124" y="545916"/>
                </a:lnTo>
                <a:lnTo>
                  <a:pt x="0" y="545916"/>
                </a:lnTo>
                <a:lnTo>
                  <a:pt x="0" y="0"/>
                </a:lnTo>
                <a:close/>
              </a:path>
            </a:pathLst>
          </a:custGeom>
          <a:blipFill>
            <a:blip r:embed="rId10"/>
            <a:stretch>
              <a:fillRect/>
            </a:stretch>
          </a:blipFill>
        </p:spPr>
        <p:txBody>
          <a:bodyPr/>
          <a:lstStyle/>
          <a:p>
            <a:endParaRPr lang="en-US"/>
          </a:p>
        </p:txBody>
      </p:sp>
      <p:grpSp>
        <p:nvGrpSpPr>
          <p:cNvPr id="11" name="Group 21">
            <a:extLst>
              <a:ext uri="{FF2B5EF4-FFF2-40B4-BE49-F238E27FC236}">
                <a16:creationId xmlns:a16="http://schemas.microsoft.com/office/drawing/2014/main" id="{8D65BD80-12E8-EEA6-836C-FA339831BFEA}"/>
              </a:ext>
            </a:extLst>
          </p:cNvPr>
          <p:cNvGrpSpPr/>
          <p:nvPr/>
        </p:nvGrpSpPr>
        <p:grpSpPr>
          <a:xfrm>
            <a:off x="13814230" y="8958262"/>
            <a:ext cx="6103398" cy="1628775"/>
            <a:chOff x="0" y="0"/>
            <a:chExt cx="1111305" cy="296567"/>
          </a:xfrm>
        </p:grpSpPr>
        <p:sp>
          <p:nvSpPr>
            <p:cNvPr id="16" name="Freeform 22">
              <a:extLst>
                <a:ext uri="{FF2B5EF4-FFF2-40B4-BE49-F238E27FC236}">
                  <a16:creationId xmlns:a16="http://schemas.microsoft.com/office/drawing/2014/main" id="{8087CA17-74D7-1D71-C6E1-7AFB919E26B3}"/>
                </a:ext>
              </a:extLst>
            </p:cNvPr>
            <p:cNvSpPr/>
            <p:nvPr/>
          </p:nvSpPr>
          <p:spPr>
            <a:xfrm>
              <a:off x="0" y="0"/>
              <a:ext cx="1111305" cy="296567"/>
            </a:xfrm>
            <a:custGeom>
              <a:avLst/>
              <a:gdLst/>
              <a:ahLst/>
              <a:cxnLst/>
              <a:rect l="l" t="t" r="r" b="b"/>
              <a:pathLst>
                <a:path w="1111305" h="296567">
                  <a:moveTo>
                    <a:pt x="203200" y="0"/>
                  </a:moveTo>
                  <a:lnTo>
                    <a:pt x="908105" y="0"/>
                  </a:lnTo>
                  <a:lnTo>
                    <a:pt x="1111305" y="296567"/>
                  </a:lnTo>
                  <a:lnTo>
                    <a:pt x="0" y="296567"/>
                  </a:lnTo>
                  <a:lnTo>
                    <a:pt x="203200" y="0"/>
                  </a:lnTo>
                  <a:close/>
                </a:path>
              </a:pathLst>
            </a:custGeom>
            <a:solidFill>
              <a:srgbClr val="C81919"/>
            </a:solidFill>
          </p:spPr>
          <p:txBody>
            <a:bodyPr/>
            <a:lstStyle/>
            <a:p>
              <a:endParaRPr lang="en-US"/>
            </a:p>
          </p:txBody>
        </p:sp>
        <p:sp>
          <p:nvSpPr>
            <p:cNvPr id="17" name="TextBox 23">
              <a:extLst>
                <a:ext uri="{FF2B5EF4-FFF2-40B4-BE49-F238E27FC236}">
                  <a16:creationId xmlns:a16="http://schemas.microsoft.com/office/drawing/2014/main" id="{012F9005-E882-5589-91CD-109C635F39B1}"/>
                </a:ext>
              </a:extLst>
            </p:cNvPr>
            <p:cNvSpPr txBox="1"/>
            <p:nvPr/>
          </p:nvSpPr>
          <p:spPr>
            <a:xfrm>
              <a:off x="127000" y="-38100"/>
              <a:ext cx="857305" cy="334667"/>
            </a:xfrm>
            <a:prstGeom prst="rect">
              <a:avLst/>
            </a:prstGeom>
          </p:spPr>
          <p:txBody>
            <a:bodyPr lIns="50800" tIns="50800" rIns="50800" bIns="50800" rtlCol="0" anchor="ctr"/>
            <a:lstStyle/>
            <a:p>
              <a:pPr algn="ctr">
                <a:lnSpc>
                  <a:spcPts val="2100"/>
                </a:lnSpc>
              </a:pPr>
              <a:endParaRPr/>
            </a:p>
          </p:txBody>
        </p:sp>
      </p:grpSp>
      <p:sp>
        <p:nvSpPr>
          <p:cNvPr id="18" name="TextBox 18">
            <a:extLst>
              <a:ext uri="{FF2B5EF4-FFF2-40B4-BE49-F238E27FC236}">
                <a16:creationId xmlns:a16="http://schemas.microsoft.com/office/drawing/2014/main" id="{D91151E1-E2F8-DFF9-D93E-B9855C3E791C}"/>
              </a:ext>
            </a:extLst>
          </p:cNvPr>
          <p:cNvSpPr txBox="1"/>
          <p:nvPr/>
        </p:nvSpPr>
        <p:spPr>
          <a:xfrm>
            <a:off x="15936698" y="9541692"/>
            <a:ext cx="1821942" cy="280718"/>
          </a:xfrm>
          <a:prstGeom prst="rect">
            <a:avLst/>
          </a:prstGeom>
        </p:spPr>
        <p:txBody>
          <a:bodyPr lIns="0" tIns="0" rIns="0" bIns="0" rtlCol="0" anchor="t">
            <a:spAutoFit/>
          </a:bodyPr>
          <a:lstStyle/>
          <a:p>
            <a:pPr algn="l">
              <a:lnSpc>
                <a:spcPts val="2340"/>
              </a:lnSpc>
            </a:pPr>
            <a:r>
              <a:rPr lang="en-US" sz="1800" b="1" dirty="0">
                <a:solidFill>
                  <a:srgbClr val="FFFFFF"/>
                </a:solidFill>
                <a:latin typeface="Helios Bold"/>
                <a:ea typeface="Helios Bold"/>
                <a:cs typeface="Helios Bold"/>
                <a:sym typeface="Helios Bold"/>
              </a:rPr>
              <a:t>Data Bites </a:t>
            </a:r>
            <a:r>
              <a:rPr lang="en-US" b="1" dirty="0">
                <a:solidFill>
                  <a:srgbClr val="FFFFFF"/>
                </a:solidFill>
                <a:latin typeface="Helios Bold"/>
                <a:ea typeface="Helios Bold"/>
                <a:cs typeface="Helios Bold"/>
                <a:sym typeface="Helios Bold"/>
              </a:rPr>
              <a:t>2026</a:t>
            </a:r>
            <a:endParaRPr lang="en-US" dirty="0"/>
          </a:p>
        </p:txBody>
      </p:sp>
      <p:sp>
        <p:nvSpPr>
          <p:cNvPr id="21" name="TextBox 44">
            <a:extLst>
              <a:ext uri="{FF2B5EF4-FFF2-40B4-BE49-F238E27FC236}">
                <a16:creationId xmlns:a16="http://schemas.microsoft.com/office/drawing/2014/main" id="{AAE220BA-1EBF-D1B3-0ADC-B8455DE555FA}"/>
              </a:ext>
            </a:extLst>
          </p:cNvPr>
          <p:cNvSpPr txBox="1"/>
          <p:nvPr/>
        </p:nvSpPr>
        <p:spPr>
          <a:xfrm>
            <a:off x="1219200" y="400019"/>
            <a:ext cx="16119674" cy="1692771"/>
          </a:xfrm>
          <a:prstGeom prst="rect">
            <a:avLst/>
          </a:prstGeom>
        </p:spPr>
        <p:txBody>
          <a:bodyPr wrap="square" lIns="0" tIns="0" rIns="0" bIns="0" rtlCol="0" anchor="t">
            <a:spAutoFit/>
          </a:bodyPr>
          <a:lstStyle/>
          <a:p>
            <a:pPr algn="l"/>
            <a:r>
              <a:rPr lang="en-US" sz="4400" b="1" dirty="0">
                <a:solidFill>
                  <a:srgbClr val="C81919"/>
                </a:solidFill>
                <a:latin typeface="TT Hoves Bold"/>
                <a:ea typeface="TT Hoves Bold"/>
                <a:cs typeface="TT Hoves Bold"/>
                <a:sym typeface="TT Hoves Bold"/>
              </a:rPr>
              <a:t>Examples of Research with</a:t>
            </a:r>
            <a:endParaRPr lang="en-US" sz="6000" b="1" dirty="0">
              <a:solidFill>
                <a:srgbClr val="C81919"/>
              </a:solidFill>
              <a:latin typeface="TT Hoves Bold"/>
              <a:ea typeface="TT Hoves Bold"/>
              <a:cs typeface="TT Hoves Bold"/>
              <a:sym typeface="TT Hoves Bold"/>
            </a:endParaRPr>
          </a:p>
          <a:p>
            <a:pPr algn="l"/>
            <a:r>
              <a:rPr lang="en-US" sz="6000" b="1" dirty="0">
                <a:solidFill>
                  <a:srgbClr val="C81919"/>
                </a:solidFill>
                <a:latin typeface="TT Hoves Bold"/>
                <a:ea typeface="TT Hoves Bold"/>
                <a:cs typeface="TT Hoves Bold"/>
                <a:sym typeface="TT Hoves Bold"/>
              </a:rPr>
              <a:t>                              </a:t>
            </a:r>
            <a:r>
              <a:rPr lang="en-US" sz="6600" b="1" dirty="0">
                <a:solidFill>
                  <a:srgbClr val="C81919"/>
                </a:solidFill>
                <a:latin typeface="TT Hoves Bold"/>
                <a:ea typeface="TT Hoves Bold"/>
                <a:cs typeface="TT Hoves Bold"/>
                <a:sym typeface="TT Hoves Bold"/>
              </a:rPr>
              <a:t>Human Participants</a:t>
            </a:r>
            <a:endParaRPr lang="en-US" sz="7200" b="1" dirty="0">
              <a:solidFill>
                <a:srgbClr val="C81919"/>
              </a:solidFill>
              <a:latin typeface="TT Hoves Bold"/>
              <a:ea typeface="TT Hoves Bold"/>
              <a:cs typeface="TT Hoves Bold"/>
              <a:sym typeface="TT Hoves Bold"/>
            </a:endParaRPr>
          </a:p>
        </p:txBody>
      </p:sp>
    </p:spTree>
    <p:extLst>
      <p:ext uri="{BB962C8B-B14F-4D97-AF65-F5344CB8AC3E}">
        <p14:creationId xmlns:p14="http://schemas.microsoft.com/office/powerpoint/2010/main" val="40175771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dissolv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dissolve">
                                      <p:cBhvr>
                                        <p:cTn id="15" dur="500"/>
                                        <p:tgtEl>
                                          <p:spTgt spid="12"/>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dissolve">
                                      <p:cBhvr>
                                        <p:cTn id="18" dur="500"/>
                                        <p:tgtEl>
                                          <p:spTgt spid="24"/>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dissolve">
                                      <p:cBhvr>
                                        <p:cTn id="23" dur="500"/>
                                        <p:tgtEl>
                                          <p:spTgt spid="25"/>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dissolve">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dissolve">
                                      <p:cBhvr>
                                        <p:cTn id="31" dur="500"/>
                                        <p:tgtEl>
                                          <p:spTgt spid="30"/>
                                        </p:tgtEl>
                                      </p:cBhvr>
                                    </p:animEffect>
                                  </p:childTnLst>
                                </p:cTn>
                              </p:par>
                              <p:par>
                                <p:cTn id="32" presetID="9" presetClass="entr" presetSubtype="0"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dissolve">
                                      <p:cBhvr>
                                        <p:cTn id="34" dur="500"/>
                                        <p:tgtEl>
                                          <p:spTgt spid="29"/>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dissolve">
                                      <p:cBhvr>
                                        <p:cTn id="39" dur="500"/>
                                        <p:tgtEl>
                                          <p:spTgt spid="28"/>
                                        </p:tgtEl>
                                      </p:cBhvr>
                                    </p:animEffect>
                                  </p:childTnLst>
                                </p:cTn>
                              </p:par>
                              <p:par>
                                <p:cTn id="40" presetID="9" presetClass="entr" presetSubtype="0"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dissolve">
                                      <p:cBhvr>
                                        <p:cTn id="42" dur="500"/>
                                        <p:tgtEl>
                                          <p:spTgt spid="27"/>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dissolve">
                                      <p:cBhvr>
                                        <p:cTn id="47" dur="500"/>
                                        <p:tgtEl>
                                          <p:spTgt spid="31"/>
                                        </p:tgtEl>
                                      </p:cBhvr>
                                    </p:animEffect>
                                  </p:childTnLst>
                                </p:cTn>
                              </p:par>
                              <p:par>
                                <p:cTn id="48" presetID="9" presetClass="entr" presetSubtype="0" fill="hold" grpId="0" nodeType="with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dissolve">
                                      <p:cBhvr>
                                        <p:cTn id="50" dur="500"/>
                                        <p:tgtEl>
                                          <p:spTgt spid="32"/>
                                        </p:tgtEl>
                                      </p:cBhvr>
                                    </p:animEffect>
                                  </p:childTnLst>
                                </p:cTn>
                              </p:par>
                            </p:childTnLst>
                          </p:cTn>
                        </p:par>
                      </p:childTnLst>
                    </p:cTn>
                  </p:par>
                  <p:par>
                    <p:cTn id="51" fill="hold">
                      <p:stCondLst>
                        <p:cond delay="indefinite"/>
                      </p:stCondLst>
                      <p:childTnLst>
                        <p:par>
                          <p:cTn id="52" fill="hold">
                            <p:stCondLst>
                              <p:cond delay="0"/>
                            </p:stCondLst>
                            <p:childTnLst>
                              <p:par>
                                <p:cTn id="53" presetID="9" presetClass="entr" presetSubtype="0" fill="hold" nodeType="click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dissolve">
                                      <p:cBhvr>
                                        <p:cTn id="55" dur="500"/>
                                        <p:tgtEl>
                                          <p:spTgt spid="34"/>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dissolve">
                                      <p:cBhvr>
                                        <p:cTn id="5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4" grpId="0"/>
      <p:bldP spid="26" grpId="0"/>
      <p:bldP spid="28" grpId="0"/>
      <p:bldP spid="30" grpId="0"/>
      <p:bldP spid="32"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10800000">
            <a:off x="14447117" y="-331087"/>
            <a:ext cx="7681766" cy="3540443"/>
            <a:chOff x="0" y="0"/>
            <a:chExt cx="406400" cy="187305"/>
          </a:xfrm>
        </p:grpSpPr>
        <p:sp>
          <p:nvSpPr>
            <p:cNvPr id="3" name="Freeform 3"/>
            <p:cNvSpPr/>
            <p:nvPr/>
          </p:nvSpPr>
          <p:spPr>
            <a:xfrm>
              <a:off x="0" y="0"/>
              <a:ext cx="406400" cy="187305"/>
            </a:xfrm>
            <a:custGeom>
              <a:avLst/>
              <a:gdLst/>
              <a:ahLst/>
              <a:cxnLst/>
              <a:rect l="l" t="t" r="r" b="b"/>
              <a:pathLst>
                <a:path w="406400" h="187305">
                  <a:moveTo>
                    <a:pt x="203200" y="0"/>
                  </a:moveTo>
                  <a:lnTo>
                    <a:pt x="203200" y="0"/>
                  </a:lnTo>
                  <a:lnTo>
                    <a:pt x="406400" y="187305"/>
                  </a:lnTo>
                  <a:lnTo>
                    <a:pt x="0" y="187305"/>
                  </a:lnTo>
                  <a:lnTo>
                    <a:pt x="203200" y="0"/>
                  </a:lnTo>
                  <a:close/>
                </a:path>
              </a:pathLst>
            </a:custGeom>
            <a:solidFill>
              <a:srgbClr val="C81919">
                <a:alpha val="80000"/>
              </a:srgbClr>
            </a:solidFill>
          </p:spPr>
          <p:txBody>
            <a:bodyPr/>
            <a:lstStyle/>
            <a:p>
              <a:endParaRPr lang="en-US"/>
            </a:p>
          </p:txBody>
        </p:sp>
        <p:sp>
          <p:nvSpPr>
            <p:cNvPr id="4" name="TextBox 4"/>
            <p:cNvSpPr txBox="1"/>
            <p:nvPr/>
          </p:nvSpPr>
          <p:spPr>
            <a:xfrm>
              <a:off x="127000" y="-38100"/>
              <a:ext cx="152400" cy="225405"/>
            </a:xfrm>
            <a:prstGeom prst="rect">
              <a:avLst/>
            </a:prstGeom>
          </p:spPr>
          <p:txBody>
            <a:bodyPr lIns="50800" tIns="50800" rIns="50800" bIns="50800" rtlCol="0" anchor="ctr"/>
            <a:lstStyle/>
            <a:p>
              <a:pPr algn="ctr">
                <a:lnSpc>
                  <a:spcPts val="2100"/>
                </a:lnSpc>
              </a:pPr>
              <a:endParaRPr/>
            </a:p>
          </p:txBody>
        </p:sp>
      </p:grpSp>
      <p:sp>
        <p:nvSpPr>
          <p:cNvPr id="10" name="TextBox 10"/>
          <p:cNvSpPr txBox="1"/>
          <p:nvPr/>
        </p:nvSpPr>
        <p:spPr>
          <a:xfrm>
            <a:off x="15912371" y="9450705"/>
            <a:ext cx="1346929" cy="615315"/>
          </a:xfrm>
          <a:prstGeom prst="rect">
            <a:avLst/>
          </a:prstGeom>
        </p:spPr>
        <p:txBody>
          <a:bodyPr lIns="0" tIns="0" rIns="0" bIns="0" rtlCol="0" anchor="t">
            <a:spAutoFit/>
          </a:bodyPr>
          <a:lstStyle/>
          <a:p>
            <a:pPr marL="0" lvl="0" indent="0" algn="l">
              <a:lnSpc>
                <a:spcPts val="2340"/>
              </a:lnSpc>
              <a:spcBef>
                <a:spcPct val="0"/>
              </a:spcBef>
            </a:pPr>
            <a:r>
              <a:rPr lang="en-US" sz="1800" b="1">
                <a:solidFill>
                  <a:srgbClr val="FFFFFF"/>
                </a:solidFill>
                <a:latin typeface="Helios Bold"/>
                <a:ea typeface="Helios Bold"/>
                <a:cs typeface="Helios Bold"/>
                <a:sym typeface="Helios Bold"/>
              </a:rPr>
              <a:t>Data Bites June 2024</a:t>
            </a:r>
          </a:p>
        </p:txBody>
      </p:sp>
      <p:sp>
        <p:nvSpPr>
          <p:cNvPr id="13" name="Freeform 13"/>
          <p:cNvSpPr/>
          <p:nvPr/>
        </p:nvSpPr>
        <p:spPr>
          <a:xfrm>
            <a:off x="228600" y="9626784"/>
            <a:ext cx="2001124" cy="545916"/>
          </a:xfrm>
          <a:custGeom>
            <a:avLst/>
            <a:gdLst/>
            <a:ahLst/>
            <a:cxnLst/>
            <a:rect l="l" t="t" r="r" b="b"/>
            <a:pathLst>
              <a:path w="2001124" h="545916">
                <a:moveTo>
                  <a:pt x="0" y="0"/>
                </a:moveTo>
                <a:lnTo>
                  <a:pt x="2001124" y="0"/>
                </a:lnTo>
                <a:lnTo>
                  <a:pt x="2001124" y="545916"/>
                </a:lnTo>
                <a:lnTo>
                  <a:pt x="0" y="545916"/>
                </a:lnTo>
                <a:lnTo>
                  <a:pt x="0" y="0"/>
                </a:lnTo>
                <a:close/>
              </a:path>
            </a:pathLst>
          </a:custGeom>
          <a:blipFill>
            <a:blip r:embed="rId3"/>
            <a:stretch>
              <a:fillRect/>
            </a:stretch>
          </a:blipFill>
        </p:spPr>
        <p:txBody>
          <a:bodyPr/>
          <a:lstStyle/>
          <a:p>
            <a:endParaRPr lang="en-US"/>
          </a:p>
        </p:txBody>
      </p:sp>
      <p:grpSp>
        <p:nvGrpSpPr>
          <p:cNvPr id="14" name="Group 14"/>
          <p:cNvGrpSpPr/>
          <p:nvPr/>
        </p:nvGrpSpPr>
        <p:grpSpPr>
          <a:xfrm>
            <a:off x="13814230" y="8958262"/>
            <a:ext cx="6103398" cy="1628775"/>
            <a:chOff x="0" y="0"/>
            <a:chExt cx="8137864" cy="2171700"/>
          </a:xfrm>
        </p:grpSpPr>
        <p:grpSp>
          <p:nvGrpSpPr>
            <p:cNvPr id="15" name="Group 15"/>
            <p:cNvGrpSpPr/>
            <p:nvPr/>
          </p:nvGrpSpPr>
          <p:grpSpPr>
            <a:xfrm>
              <a:off x="0" y="0"/>
              <a:ext cx="8137864" cy="2171700"/>
              <a:chOff x="0" y="0"/>
              <a:chExt cx="1111305" cy="296567"/>
            </a:xfrm>
          </p:grpSpPr>
          <p:sp>
            <p:nvSpPr>
              <p:cNvPr id="16" name="Freeform 16"/>
              <p:cNvSpPr/>
              <p:nvPr/>
            </p:nvSpPr>
            <p:spPr>
              <a:xfrm>
                <a:off x="0" y="0"/>
                <a:ext cx="1111305" cy="296567"/>
              </a:xfrm>
              <a:custGeom>
                <a:avLst/>
                <a:gdLst/>
                <a:ahLst/>
                <a:cxnLst/>
                <a:rect l="l" t="t" r="r" b="b"/>
                <a:pathLst>
                  <a:path w="1111305" h="296567">
                    <a:moveTo>
                      <a:pt x="203200" y="0"/>
                    </a:moveTo>
                    <a:lnTo>
                      <a:pt x="908105" y="0"/>
                    </a:lnTo>
                    <a:lnTo>
                      <a:pt x="1111305" y="296567"/>
                    </a:lnTo>
                    <a:lnTo>
                      <a:pt x="0" y="296567"/>
                    </a:lnTo>
                    <a:lnTo>
                      <a:pt x="203200" y="0"/>
                    </a:lnTo>
                    <a:close/>
                  </a:path>
                </a:pathLst>
              </a:custGeom>
              <a:solidFill>
                <a:srgbClr val="C81919"/>
              </a:solidFill>
            </p:spPr>
            <p:txBody>
              <a:bodyPr/>
              <a:lstStyle/>
              <a:p>
                <a:endParaRPr lang="en-US"/>
              </a:p>
            </p:txBody>
          </p:sp>
          <p:sp>
            <p:nvSpPr>
              <p:cNvPr id="17" name="TextBox 17"/>
              <p:cNvSpPr txBox="1"/>
              <p:nvPr/>
            </p:nvSpPr>
            <p:spPr>
              <a:xfrm>
                <a:off x="127000" y="-38100"/>
                <a:ext cx="857305" cy="334667"/>
              </a:xfrm>
              <a:prstGeom prst="rect">
                <a:avLst/>
              </a:prstGeom>
            </p:spPr>
            <p:txBody>
              <a:bodyPr lIns="50800" tIns="50800" rIns="50800" bIns="50800" rtlCol="0" anchor="ctr"/>
              <a:lstStyle/>
              <a:p>
                <a:pPr algn="ctr">
                  <a:lnSpc>
                    <a:spcPts val="2100"/>
                  </a:lnSpc>
                </a:pPr>
                <a:endParaRPr/>
              </a:p>
            </p:txBody>
          </p:sp>
        </p:grpSp>
        <p:sp>
          <p:nvSpPr>
            <p:cNvPr id="18" name="TextBox 18"/>
            <p:cNvSpPr txBox="1"/>
            <p:nvPr/>
          </p:nvSpPr>
          <p:spPr>
            <a:xfrm>
              <a:off x="2829957" y="777907"/>
              <a:ext cx="2429256" cy="374291"/>
            </a:xfrm>
            <a:prstGeom prst="rect">
              <a:avLst/>
            </a:prstGeom>
          </p:spPr>
          <p:txBody>
            <a:bodyPr lIns="0" tIns="0" rIns="0" bIns="0" rtlCol="0" anchor="t">
              <a:spAutoFit/>
            </a:bodyPr>
            <a:lstStyle/>
            <a:p>
              <a:pPr algn="l">
                <a:lnSpc>
                  <a:spcPts val="2340"/>
                </a:lnSpc>
              </a:pPr>
              <a:r>
                <a:rPr lang="en-US" sz="1800" b="1" dirty="0">
                  <a:solidFill>
                    <a:srgbClr val="FFFFFF"/>
                  </a:solidFill>
                  <a:latin typeface="Helios Bold"/>
                  <a:ea typeface="Helios Bold"/>
                  <a:cs typeface="Helios Bold"/>
                  <a:sym typeface="Helios Bold"/>
                </a:rPr>
                <a:t>Data Bites </a:t>
              </a:r>
              <a:r>
                <a:rPr lang="en-US" b="1" dirty="0">
                  <a:solidFill>
                    <a:srgbClr val="FFFFFF"/>
                  </a:solidFill>
                  <a:latin typeface="Helios Bold"/>
                  <a:ea typeface="Helios Bold"/>
                  <a:cs typeface="Helios Bold"/>
                  <a:sym typeface="Helios Bold"/>
                </a:rPr>
                <a:t>2026</a:t>
              </a:r>
              <a:endParaRPr lang="en-US" dirty="0"/>
            </a:p>
          </p:txBody>
        </p:sp>
      </p:grpSp>
      <p:sp>
        <p:nvSpPr>
          <p:cNvPr id="44" name="TextBox 44"/>
          <p:cNvSpPr txBox="1"/>
          <p:nvPr/>
        </p:nvSpPr>
        <p:spPr>
          <a:xfrm>
            <a:off x="285936" y="671802"/>
            <a:ext cx="16274003" cy="1250920"/>
          </a:xfrm>
          <a:prstGeom prst="rect">
            <a:avLst/>
          </a:prstGeom>
        </p:spPr>
        <p:txBody>
          <a:bodyPr wrap="square" lIns="0" tIns="0" rIns="0" bIns="0" rtlCol="0" anchor="t">
            <a:spAutoFit/>
          </a:bodyPr>
          <a:lstStyle/>
          <a:p>
            <a:pPr algn="l">
              <a:lnSpc>
                <a:spcPts val="10199"/>
              </a:lnSpc>
            </a:pPr>
            <a:r>
              <a:rPr lang="en-US" sz="8499" b="1" dirty="0">
                <a:solidFill>
                  <a:srgbClr val="C81919"/>
                </a:solidFill>
                <a:latin typeface="TT Hoves Bold"/>
                <a:ea typeface="TT Hoves Bold"/>
                <a:cs typeface="TT Hoves Bold"/>
                <a:sym typeface="TT Hoves Bold"/>
              </a:rPr>
              <a:t>What is Personal Data?</a:t>
            </a:r>
          </a:p>
        </p:txBody>
      </p:sp>
      <p:sp>
        <p:nvSpPr>
          <p:cNvPr id="89" name="Process 88">
            <a:extLst>
              <a:ext uri="{FF2B5EF4-FFF2-40B4-BE49-F238E27FC236}">
                <a16:creationId xmlns:a16="http://schemas.microsoft.com/office/drawing/2014/main" id="{24115D3D-53CE-430A-AD23-E61811AE2B0E}"/>
              </a:ext>
            </a:extLst>
          </p:cNvPr>
          <p:cNvSpPr/>
          <p:nvPr/>
        </p:nvSpPr>
        <p:spPr>
          <a:xfrm>
            <a:off x="6487798" y="2247900"/>
            <a:ext cx="8532561" cy="1891499"/>
          </a:xfrm>
          <a:prstGeom prst="flowChart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NL" sz="3600" i="1" dirty="0"/>
              <a:t>“Any information relating to an identified or identifiable natural person”</a:t>
            </a:r>
          </a:p>
        </p:txBody>
      </p:sp>
      <p:pic>
        <p:nvPicPr>
          <p:cNvPr id="90" name="Picture 89">
            <a:extLst>
              <a:ext uri="{FF2B5EF4-FFF2-40B4-BE49-F238E27FC236}">
                <a16:creationId xmlns:a16="http://schemas.microsoft.com/office/drawing/2014/main" id="{4B832868-58B6-A11A-BDFB-BD2DB1E59B87}"/>
              </a:ext>
            </a:extLst>
          </p:cNvPr>
          <p:cNvPicPr>
            <a:picLocks noChangeAspect="1"/>
          </p:cNvPicPr>
          <p:nvPr/>
        </p:nvPicPr>
        <p:blipFill>
          <a:blip r:embed="rId4"/>
          <a:stretch>
            <a:fillRect/>
          </a:stretch>
        </p:blipFill>
        <p:spPr>
          <a:xfrm>
            <a:off x="4660488" y="2446693"/>
            <a:ext cx="1634644" cy="1634644"/>
          </a:xfrm>
          <a:prstGeom prst="rect">
            <a:avLst/>
          </a:prstGeom>
        </p:spPr>
      </p:pic>
      <p:sp>
        <p:nvSpPr>
          <p:cNvPr id="91" name="Rectangle 90">
            <a:extLst>
              <a:ext uri="{FF2B5EF4-FFF2-40B4-BE49-F238E27FC236}">
                <a16:creationId xmlns:a16="http://schemas.microsoft.com/office/drawing/2014/main" id="{976C4B0F-3D11-877F-0429-80D1CAED7F8F}"/>
              </a:ext>
            </a:extLst>
          </p:cNvPr>
          <p:cNvSpPr/>
          <p:nvPr/>
        </p:nvSpPr>
        <p:spPr>
          <a:xfrm>
            <a:off x="0" y="7041055"/>
            <a:ext cx="18440400" cy="2409649"/>
          </a:xfrm>
          <a:prstGeom prst="rect">
            <a:avLst/>
          </a:prstGeom>
          <a:solidFill>
            <a:srgbClr val="CC0000"/>
          </a:solidFill>
          <a:ln w="12700" cap="flat" cmpd="sng" algn="ctr">
            <a:solidFill>
              <a:srgbClr val="CC0000"/>
            </a:solid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nl-NL"/>
            </a:defPPr>
            <a:lvl1pPr marL="0" algn="l" defTabSz="914400" rtl="0" eaLnBrk="1" latinLnBrk="0" hangingPunct="1">
              <a:defRPr sz="1800" kern="1200">
                <a:solidFill>
                  <a:sysClr val="window" lastClr="FFFFFF"/>
                </a:solidFill>
                <a:latin typeface="Calibri"/>
              </a:defRPr>
            </a:lvl1pPr>
            <a:lvl2pPr marL="457200" algn="l" defTabSz="914400" rtl="0" eaLnBrk="1" latinLnBrk="0" hangingPunct="1">
              <a:defRPr sz="1800" kern="1200">
                <a:solidFill>
                  <a:sysClr val="window" lastClr="FFFFFF"/>
                </a:solidFill>
                <a:latin typeface="Calibri"/>
              </a:defRPr>
            </a:lvl2pPr>
            <a:lvl3pPr marL="914400" algn="l" defTabSz="914400" rtl="0" eaLnBrk="1" latinLnBrk="0" hangingPunct="1">
              <a:defRPr sz="1800" kern="1200">
                <a:solidFill>
                  <a:sysClr val="window" lastClr="FFFFFF"/>
                </a:solidFill>
                <a:latin typeface="Calibri"/>
              </a:defRPr>
            </a:lvl3pPr>
            <a:lvl4pPr marL="1371600" algn="l" defTabSz="914400" rtl="0" eaLnBrk="1" latinLnBrk="0" hangingPunct="1">
              <a:defRPr sz="1800" kern="1200">
                <a:solidFill>
                  <a:sysClr val="window" lastClr="FFFFFF"/>
                </a:solidFill>
                <a:latin typeface="Calibri"/>
              </a:defRPr>
            </a:lvl4pPr>
            <a:lvl5pPr marL="1828800" algn="l" defTabSz="914400" rtl="0" eaLnBrk="1" latinLnBrk="0" hangingPunct="1">
              <a:defRPr sz="1800" kern="1200">
                <a:solidFill>
                  <a:sysClr val="window" lastClr="FFFFFF"/>
                </a:solidFill>
                <a:latin typeface="Calibri"/>
              </a:defRPr>
            </a:lvl5pPr>
            <a:lvl6pPr marL="2286000" algn="l" defTabSz="914400" rtl="0" eaLnBrk="1" latinLnBrk="0" hangingPunct="1">
              <a:defRPr sz="1800" kern="1200">
                <a:solidFill>
                  <a:sysClr val="window" lastClr="FFFFFF"/>
                </a:solidFill>
                <a:latin typeface="Calibri"/>
              </a:defRPr>
            </a:lvl6pPr>
            <a:lvl7pPr marL="2743200" algn="l" defTabSz="914400" rtl="0" eaLnBrk="1" latinLnBrk="0" hangingPunct="1">
              <a:defRPr sz="1800" kern="1200">
                <a:solidFill>
                  <a:sysClr val="window" lastClr="FFFFFF"/>
                </a:solidFill>
                <a:latin typeface="Calibri"/>
              </a:defRPr>
            </a:lvl7pPr>
            <a:lvl8pPr marL="3200400" algn="l" defTabSz="914400" rtl="0" eaLnBrk="1" latinLnBrk="0" hangingPunct="1">
              <a:defRPr sz="1800" kern="1200">
                <a:solidFill>
                  <a:sysClr val="window" lastClr="FFFFFF"/>
                </a:solidFill>
                <a:latin typeface="Calibri"/>
              </a:defRPr>
            </a:lvl8pPr>
            <a:lvl9pPr marL="3657600" algn="l" defTabSz="914400" rtl="0" eaLnBrk="1" latinLnBrk="0" hangingPunct="1">
              <a:defRPr sz="1800" kern="1200">
                <a:solidFill>
                  <a:sysClr val="window" lastClr="FFFFFF"/>
                </a:solidFill>
                <a:latin typeface="Calibri"/>
              </a:defRPr>
            </a:lvl9pPr>
          </a:lstStyle>
          <a:p>
            <a:pPr algn="ctr"/>
            <a:endParaRPr lang="LID4096" sz="800"/>
          </a:p>
        </p:txBody>
      </p:sp>
      <p:sp>
        <p:nvSpPr>
          <p:cNvPr id="92" name="Rectangle 91">
            <a:extLst>
              <a:ext uri="{FF2B5EF4-FFF2-40B4-BE49-F238E27FC236}">
                <a16:creationId xmlns:a16="http://schemas.microsoft.com/office/drawing/2014/main" id="{46DCDF66-49A4-A858-4FFD-8CE46DAC7D26}"/>
              </a:ext>
            </a:extLst>
          </p:cNvPr>
          <p:cNvSpPr/>
          <p:nvPr/>
        </p:nvSpPr>
        <p:spPr>
          <a:xfrm>
            <a:off x="0" y="4836378"/>
            <a:ext cx="18440400" cy="2284330"/>
          </a:xfrm>
          <a:prstGeom prst="rect">
            <a:avLst/>
          </a:prstGeom>
          <a:solidFill>
            <a:srgbClr val="84D200">
              <a:lumMod val="75000"/>
            </a:srgbClr>
          </a:solidFill>
          <a:ln w="12700" cap="flat" cmpd="sng" algn="ctr">
            <a:solidFill>
              <a:srgbClr val="84D200">
                <a:lumMod val="75000"/>
              </a:srgbClr>
            </a:solid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nl-NL"/>
            </a:defPPr>
            <a:lvl1pPr marL="0" algn="l" defTabSz="914400" rtl="0" eaLnBrk="1" latinLnBrk="0" hangingPunct="1">
              <a:defRPr sz="1800" kern="1200">
                <a:solidFill>
                  <a:sysClr val="window" lastClr="FFFFFF"/>
                </a:solidFill>
                <a:latin typeface="Calibri"/>
              </a:defRPr>
            </a:lvl1pPr>
            <a:lvl2pPr marL="457200" algn="l" defTabSz="914400" rtl="0" eaLnBrk="1" latinLnBrk="0" hangingPunct="1">
              <a:defRPr sz="1800" kern="1200">
                <a:solidFill>
                  <a:sysClr val="window" lastClr="FFFFFF"/>
                </a:solidFill>
                <a:latin typeface="Calibri"/>
              </a:defRPr>
            </a:lvl2pPr>
            <a:lvl3pPr marL="914400" algn="l" defTabSz="914400" rtl="0" eaLnBrk="1" latinLnBrk="0" hangingPunct="1">
              <a:defRPr sz="1800" kern="1200">
                <a:solidFill>
                  <a:sysClr val="window" lastClr="FFFFFF"/>
                </a:solidFill>
                <a:latin typeface="Calibri"/>
              </a:defRPr>
            </a:lvl3pPr>
            <a:lvl4pPr marL="1371600" algn="l" defTabSz="914400" rtl="0" eaLnBrk="1" latinLnBrk="0" hangingPunct="1">
              <a:defRPr sz="1800" kern="1200">
                <a:solidFill>
                  <a:sysClr val="window" lastClr="FFFFFF"/>
                </a:solidFill>
                <a:latin typeface="Calibri"/>
              </a:defRPr>
            </a:lvl4pPr>
            <a:lvl5pPr marL="1828800" algn="l" defTabSz="914400" rtl="0" eaLnBrk="1" latinLnBrk="0" hangingPunct="1">
              <a:defRPr sz="1800" kern="1200">
                <a:solidFill>
                  <a:sysClr val="window" lastClr="FFFFFF"/>
                </a:solidFill>
                <a:latin typeface="Calibri"/>
              </a:defRPr>
            </a:lvl5pPr>
            <a:lvl6pPr marL="2286000" algn="l" defTabSz="914400" rtl="0" eaLnBrk="1" latinLnBrk="0" hangingPunct="1">
              <a:defRPr sz="1800" kern="1200">
                <a:solidFill>
                  <a:sysClr val="window" lastClr="FFFFFF"/>
                </a:solidFill>
                <a:latin typeface="Calibri"/>
              </a:defRPr>
            </a:lvl6pPr>
            <a:lvl7pPr marL="2743200" algn="l" defTabSz="914400" rtl="0" eaLnBrk="1" latinLnBrk="0" hangingPunct="1">
              <a:defRPr sz="1800" kern="1200">
                <a:solidFill>
                  <a:sysClr val="window" lastClr="FFFFFF"/>
                </a:solidFill>
                <a:latin typeface="Calibri"/>
              </a:defRPr>
            </a:lvl7pPr>
            <a:lvl8pPr marL="3200400" algn="l" defTabSz="914400" rtl="0" eaLnBrk="1" latinLnBrk="0" hangingPunct="1">
              <a:defRPr sz="1800" kern="1200">
                <a:solidFill>
                  <a:sysClr val="window" lastClr="FFFFFF"/>
                </a:solidFill>
                <a:latin typeface="Calibri"/>
              </a:defRPr>
            </a:lvl8pPr>
            <a:lvl9pPr marL="3657600" algn="l" defTabSz="914400" rtl="0" eaLnBrk="1" latinLnBrk="0" hangingPunct="1">
              <a:defRPr sz="1800" kern="1200">
                <a:solidFill>
                  <a:sysClr val="window" lastClr="FFFFFF"/>
                </a:solidFill>
                <a:latin typeface="Calibri"/>
              </a:defRPr>
            </a:lvl9pPr>
          </a:lstStyle>
          <a:p>
            <a:pPr algn="ctr"/>
            <a:endParaRPr lang="LID4096" sz="800"/>
          </a:p>
        </p:txBody>
      </p:sp>
      <p:sp>
        <p:nvSpPr>
          <p:cNvPr id="93" name="TextBox 92">
            <a:extLst>
              <a:ext uri="{FF2B5EF4-FFF2-40B4-BE49-F238E27FC236}">
                <a16:creationId xmlns:a16="http://schemas.microsoft.com/office/drawing/2014/main" id="{E0ADB31E-9647-0B8D-29FB-B3248CBC85F6}"/>
              </a:ext>
            </a:extLst>
          </p:cNvPr>
          <p:cNvSpPr txBox="1"/>
          <p:nvPr/>
        </p:nvSpPr>
        <p:spPr>
          <a:xfrm>
            <a:off x="218796" y="5596456"/>
            <a:ext cx="1791260" cy="584775"/>
          </a:xfrm>
          <a:prstGeom prst="rect">
            <a:avLst/>
          </a:prstGeom>
          <a:noFill/>
        </p:spPr>
        <p:txBody>
          <a:bodyPr wrap="none" rtlCol="0">
            <a:spAutoFit/>
          </a:bodyPr>
          <a:lstStyle/>
          <a:p>
            <a:r>
              <a:rPr lang="en-NL" sz="3200" b="1" dirty="0">
                <a:solidFill>
                  <a:srgbClr val="FFFFFF"/>
                </a:solidFill>
              </a:rPr>
              <a:t>REGULAR</a:t>
            </a:r>
            <a:endParaRPr lang="en-NL" b="1" dirty="0">
              <a:solidFill>
                <a:srgbClr val="FFFFFF"/>
              </a:solidFill>
            </a:endParaRPr>
          </a:p>
        </p:txBody>
      </p:sp>
      <p:sp>
        <p:nvSpPr>
          <p:cNvPr id="94" name="TextBox 93">
            <a:extLst>
              <a:ext uri="{FF2B5EF4-FFF2-40B4-BE49-F238E27FC236}">
                <a16:creationId xmlns:a16="http://schemas.microsoft.com/office/drawing/2014/main" id="{37FA8DCC-B805-D755-5AD3-D8782E88F2DD}"/>
              </a:ext>
            </a:extLst>
          </p:cNvPr>
          <p:cNvSpPr txBox="1"/>
          <p:nvPr/>
        </p:nvSpPr>
        <p:spPr>
          <a:xfrm>
            <a:off x="239538" y="7880786"/>
            <a:ext cx="1539589" cy="584775"/>
          </a:xfrm>
          <a:prstGeom prst="rect">
            <a:avLst/>
          </a:prstGeom>
          <a:noFill/>
        </p:spPr>
        <p:txBody>
          <a:bodyPr wrap="none" rtlCol="0">
            <a:spAutoFit/>
          </a:bodyPr>
          <a:lstStyle/>
          <a:p>
            <a:pPr algn="ctr"/>
            <a:r>
              <a:rPr lang="en-NL" sz="3200" b="1" dirty="0">
                <a:solidFill>
                  <a:srgbClr val="FFFFFF"/>
                </a:solidFill>
              </a:rPr>
              <a:t>SPECIAL</a:t>
            </a:r>
            <a:endParaRPr lang="en-NL" b="1" dirty="0">
              <a:solidFill>
                <a:srgbClr val="FFFFFF"/>
              </a:solidFill>
            </a:endParaRPr>
          </a:p>
        </p:txBody>
      </p:sp>
      <p:pic>
        <p:nvPicPr>
          <p:cNvPr id="96" name="Picture 95" descr="A person holding a magnifying glass&#10;&#10;Description automatically generated">
            <a:extLst>
              <a:ext uri="{FF2B5EF4-FFF2-40B4-BE49-F238E27FC236}">
                <a16:creationId xmlns:a16="http://schemas.microsoft.com/office/drawing/2014/main" id="{E208BD29-3DC3-CAA4-8138-285FEAC8A596}"/>
              </a:ext>
            </a:extLst>
          </p:cNvPr>
          <p:cNvPicPr>
            <a:picLocks noChangeAspect="1"/>
          </p:cNvPicPr>
          <p:nvPr/>
        </p:nvPicPr>
        <p:blipFill>
          <a:blip r:embed="rId5" cstate="print">
            <a:extLst>
              <a:ext uri="{28A0092B-C50C-407E-A947-70E740481C1C}">
                <a14:useLocalDpi xmlns:a14="http://schemas.microsoft.com/office/drawing/2010/main" val="0"/>
              </a:ext>
            </a:extLst>
          </a:blip>
          <a:srcRect l="4535" r="3783"/>
          <a:stretch>
            <a:fillRect/>
          </a:stretch>
        </p:blipFill>
        <p:spPr>
          <a:xfrm>
            <a:off x="11091658" y="4905190"/>
            <a:ext cx="2861800" cy="2080959"/>
          </a:xfrm>
          <a:prstGeom prst="rect">
            <a:avLst/>
          </a:prstGeom>
          <a:ln>
            <a:noFill/>
          </a:ln>
          <a:effectLst>
            <a:outerShdw blurRad="292100" dist="139700" dir="2700000" algn="tl" rotWithShape="0">
              <a:srgbClr val="333333">
                <a:alpha val="65000"/>
              </a:srgbClr>
            </a:outerShdw>
          </a:effectLst>
        </p:spPr>
      </p:pic>
      <p:pic>
        <p:nvPicPr>
          <p:cNvPr id="97" name="Picture 96" descr="A group of people sitting on books&#10;&#10;Description automatically generated">
            <a:extLst>
              <a:ext uri="{FF2B5EF4-FFF2-40B4-BE49-F238E27FC236}">
                <a16:creationId xmlns:a16="http://schemas.microsoft.com/office/drawing/2014/main" id="{3AADFDAF-8282-65EB-BF9A-C7342B8015DA}"/>
              </a:ext>
            </a:extLst>
          </p:cNvPr>
          <p:cNvPicPr>
            <a:picLocks noChangeAspect="1"/>
          </p:cNvPicPr>
          <p:nvPr/>
        </p:nvPicPr>
        <p:blipFill>
          <a:blip r:embed="rId6" cstate="print">
            <a:extLst>
              <a:ext uri="{28A0092B-C50C-407E-A947-70E740481C1C}">
                <a14:useLocalDpi xmlns:a14="http://schemas.microsoft.com/office/drawing/2010/main" val="0"/>
              </a:ext>
            </a:extLst>
          </a:blip>
          <a:srcRect l="4114" r="4288"/>
          <a:stretch>
            <a:fillRect/>
          </a:stretch>
        </p:blipFill>
        <p:spPr>
          <a:xfrm>
            <a:off x="6923754" y="4894440"/>
            <a:ext cx="2861799" cy="2082849"/>
          </a:xfrm>
          <a:prstGeom prst="rect">
            <a:avLst/>
          </a:prstGeom>
          <a:ln>
            <a:noFill/>
          </a:ln>
          <a:effectLst>
            <a:outerShdw blurRad="292100" dist="139700" dir="2700000" algn="tl" rotWithShape="0">
              <a:srgbClr val="333333">
                <a:alpha val="65000"/>
              </a:srgbClr>
            </a:outerShdw>
          </a:effectLst>
        </p:spPr>
      </p:pic>
      <p:pic>
        <p:nvPicPr>
          <p:cNvPr id="98" name="Picture 97" descr="A person's face on a blue rectangular object&#10;&#10;Description automatically generated">
            <a:extLst>
              <a:ext uri="{FF2B5EF4-FFF2-40B4-BE49-F238E27FC236}">
                <a16:creationId xmlns:a16="http://schemas.microsoft.com/office/drawing/2014/main" id="{EE0814D6-A3C1-FB91-3B0A-C439333EC2F2}"/>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5487" t="3094" r="5160"/>
          <a:stretch>
            <a:fillRect/>
          </a:stretch>
        </p:blipFill>
        <p:spPr>
          <a:xfrm>
            <a:off x="3267946" y="4958205"/>
            <a:ext cx="2304354" cy="2082849"/>
          </a:xfrm>
          <a:prstGeom prst="rect">
            <a:avLst/>
          </a:prstGeom>
          <a:ln>
            <a:noFill/>
          </a:ln>
          <a:effectLst>
            <a:outerShdw blurRad="292100" dist="139700" dir="2700000" algn="tl" rotWithShape="0">
              <a:srgbClr val="333333">
                <a:alpha val="65000"/>
              </a:srgbClr>
            </a:outerShdw>
          </a:effectLst>
        </p:spPr>
      </p:pic>
      <p:pic>
        <p:nvPicPr>
          <p:cNvPr id="99" name="Picture 98" descr="A person standing on a scale with fruits and vegetables&#10;&#10;Description automatically generated">
            <a:extLst>
              <a:ext uri="{FF2B5EF4-FFF2-40B4-BE49-F238E27FC236}">
                <a16:creationId xmlns:a16="http://schemas.microsoft.com/office/drawing/2014/main" id="{D02E50E4-E8F0-F345-CD5D-BD0CB073F97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5207231" y="4890741"/>
            <a:ext cx="2757208" cy="2027961"/>
          </a:xfrm>
          <a:prstGeom prst="rect">
            <a:avLst/>
          </a:prstGeom>
          <a:ln>
            <a:noFill/>
          </a:ln>
          <a:effectLst>
            <a:outerShdw blurRad="292100" dist="139700" dir="2700000" algn="tl" rotWithShape="0">
              <a:srgbClr val="333333">
                <a:alpha val="65000"/>
              </a:srgbClr>
            </a:outerShdw>
          </a:effectLst>
        </p:spPr>
      </p:pic>
      <p:pic>
        <p:nvPicPr>
          <p:cNvPr id="100" name="Picture 99" descr="A person standing next to a phone&#10;&#10;Description automatically generated">
            <a:extLst>
              <a:ext uri="{FF2B5EF4-FFF2-40B4-BE49-F238E27FC236}">
                <a16:creationId xmlns:a16="http://schemas.microsoft.com/office/drawing/2014/main" id="{6CAF6ABB-EE23-7AFD-8A04-A330BFE1BF7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165683" y="7277100"/>
            <a:ext cx="2549317" cy="2124655"/>
          </a:xfrm>
          <a:prstGeom prst="rect">
            <a:avLst/>
          </a:prstGeom>
          <a:ln>
            <a:noFill/>
          </a:ln>
          <a:effectLst>
            <a:outerShdw blurRad="292100" dist="139700" dir="2700000" algn="tl" rotWithShape="0">
              <a:srgbClr val="333333">
                <a:alpha val="65000"/>
              </a:srgbClr>
            </a:outerShdw>
          </a:effectLst>
        </p:spPr>
      </p:pic>
      <p:pic>
        <p:nvPicPr>
          <p:cNvPr id="101" name="Picture 100" descr="A person looking at a cellphone&#10;&#10;Description automatically generated">
            <a:extLst>
              <a:ext uri="{FF2B5EF4-FFF2-40B4-BE49-F238E27FC236}">
                <a16:creationId xmlns:a16="http://schemas.microsoft.com/office/drawing/2014/main" id="{092E98BF-BF23-378B-DEC8-276F90368A0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131212" y="7277100"/>
            <a:ext cx="2583452" cy="2130739"/>
          </a:xfrm>
          <a:prstGeom prst="rect">
            <a:avLst/>
          </a:prstGeom>
          <a:ln>
            <a:noFill/>
          </a:ln>
          <a:effectLst>
            <a:outerShdw blurRad="292100" dist="139700" dir="2700000" algn="tl" rotWithShape="0">
              <a:srgbClr val="333333">
                <a:alpha val="65000"/>
              </a:srgbClr>
            </a:outerShdw>
          </a:effectLst>
        </p:spPr>
      </p:pic>
      <p:pic>
        <p:nvPicPr>
          <p:cNvPr id="102" name="Picture 101" descr="A group of kids at a table&#10;&#10;Description automatically generated">
            <a:extLst>
              <a:ext uri="{FF2B5EF4-FFF2-40B4-BE49-F238E27FC236}">
                <a16:creationId xmlns:a16="http://schemas.microsoft.com/office/drawing/2014/main" id="{30649E71-CFFF-6791-4EC8-AF03AA32248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5495491" y="7277100"/>
            <a:ext cx="2130737" cy="2130737"/>
          </a:xfrm>
          <a:prstGeom prst="rect">
            <a:avLst/>
          </a:prstGeom>
          <a:ln>
            <a:noFill/>
          </a:ln>
          <a:effectLst>
            <a:outerShdw blurRad="292100" dist="139700" dir="2700000" algn="tl" rotWithShape="0">
              <a:srgbClr val="333333">
                <a:alpha val="65000"/>
              </a:srgbClr>
            </a:outerShdw>
          </a:effectLst>
        </p:spPr>
      </p:pic>
      <p:pic>
        <p:nvPicPr>
          <p:cNvPr id="103" name="Picture 102" descr="A group of people standing together&#10;&#10;Description automatically generated">
            <a:extLst>
              <a:ext uri="{FF2B5EF4-FFF2-40B4-BE49-F238E27FC236}">
                <a16:creationId xmlns:a16="http://schemas.microsoft.com/office/drawing/2014/main" id="{46367D5A-F830-6637-46F5-5BE5D91F696C}"/>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1509060" y="7279960"/>
            <a:ext cx="2130740" cy="2130740"/>
          </a:xfrm>
          <a:prstGeom prst="rect">
            <a:avLst/>
          </a:prstGeom>
          <a:ln>
            <a:noFill/>
          </a:ln>
          <a:effectLst>
            <a:outerShdw blurRad="292100" dist="139700" dir="2700000" algn="tl" rotWithShape="0">
              <a:srgbClr val="333333">
                <a:alpha val="65000"/>
              </a:srgbClr>
            </a:outerShdw>
          </a:effectLst>
        </p:spPr>
      </p:pic>
      <p:sp>
        <p:nvSpPr>
          <p:cNvPr id="104" name="TextBox 103">
            <a:extLst>
              <a:ext uri="{FF2B5EF4-FFF2-40B4-BE49-F238E27FC236}">
                <a16:creationId xmlns:a16="http://schemas.microsoft.com/office/drawing/2014/main" id="{74DEA125-490C-BD8D-8432-55E51F81CE85}"/>
              </a:ext>
            </a:extLst>
          </p:cNvPr>
          <p:cNvSpPr txBox="1"/>
          <p:nvPr/>
        </p:nvSpPr>
        <p:spPr>
          <a:xfrm>
            <a:off x="3267946" y="4926431"/>
            <a:ext cx="1768262" cy="461665"/>
          </a:xfrm>
          <a:prstGeom prst="rect">
            <a:avLst/>
          </a:prstGeom>
          <a:noFill/>
        </p:spPr>
        <p:txBody>
          <a:bodyPr wrap="square" lIns="91440" tIns="45720" rIns="91440" bIns="45720" rtlCol="0" anchor="t">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dirty="0">
                <a:ln>
                  <a:noFill/>
                </a:ln>
                <a:solidFill>
                  <a:prstClr val="black"/>
                </a:solidFill>
                <a:effectLst/>
                <a:uLnTx/>
                <a:uFillTx/>
                <a:latin typeface="Segoe UI"/>
                <a:cs typeface="Segoe UI"/>
              </a:rPr>
              <a:t>Identifying</a:t>
            </a:r>
            <a:endParaRPr lang="en-US" sz="2400" i="0" u="none" strike="noStrike" kern="1200" cap="none" spc="0" normalizeH="0" baseline="0" noProof="0" dirty="0">
              <a:ln>
                <a:noFill/>
              </a:ln>
              <a:solidFill>
                <a:prstClr val="black"/>
              </a:solidFill>
              <a:effectLst/>
              <a:uLnTx/>
              <a:uFillTx/>
              <a:latin typeface="Segoe UI"/>
              <a:cs typeface="Segoe UI"/>
            </a:endParaRPr>
          </a:p>
        </p:txBody>
      </p:sp>
      <p:sp>
        <p:nvSpPr>
          <p:cNvPr id="105" name="TextBox 104">
            <a:extLst>
              <a:ext uri="{FF2B5EF4-FFF2-40B4-BE49-F238E27FC236}">
                <a16:creationId xmlns:a16="http://schemas.microsoft.com/office/drawing/2014/main" id="{198D8126-6987-9D14-398F-CC573BDB7790}"/>
              </a:ext>
            </a:extLst>
          </p:cNvPr>
          <p:cNvSpPr txBox="1"/>
          <p:nvPr/>
        </p:nvSpPr>
        <p:spPr>
          <a:xfrm>
            <a:off x="6934200" y="4914900"/>
            <a:ext cx="1768262" cy="461665"/>
          </a:xfrm>
          <a:prstGeom prst="rect">
            <a:avLst/>
          </a:prstGeom>
          <a:noFill/>
        </p:spPr>
        <p:txBody>
          <a:bodyPr wrap="square" lIns="91440" tIns="45720" rIns="91440" bIns="45720" rtlCol="0" anchor="t">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dirty="0">
                <a:ln>
                  <a:noFill/>
                </a:ln>
                <a:solidFill>
                  <a:prstClr val="black"/>
                </a:solidFill>
                <a:effectLst/>
                <a:uLnTx/>
                <a:uFillTx/>
                <a:latin typeface="Segoe UI"/>
                <a:cs typeface="Segoe UI"/>
              </a:rPr>
              <a:t>Education</a:t>
            </a:r>
            <a:endParaRPr lang="en-US" sz="2400" i="0" u="none" strike="noStrike" kern="1200" cap="none" spc="0" normalizeH="0" baseline="0" noProof="0" dirty="0">
              <a:ln>
                <a:noFill/>
              </a:ln>
              <a:solidFill>
                <a:prstClr val="black"/>
              </a:solidFill>
              <a:effectLst/>
              <a:uLnTx/>
              <a:uFillTx/>
              <a:latin typeface="Segoe UI"/>
              <a:cs typeface="Segoe UI"/>
            </a:endParaRPr>
          </a:p>
        </p:txBody>
      </p:sp>
      <p:sp>
        <p:nvSpPr>
          <p:cNvPr id="106" name="TextBox 105">
            <a:extLst>
              <a:ext uri="{FF2B5EF4-FFF2-40B4-BE49-F238E27FC236}">
                <a16:creationId xmlns:a16="http://schemas.microsoft.com/office/drawing/2014/main" id="{A04A4BDC-2DC0-9B4E-298D-96191C1F31CD}"/>
              </a:ext>
            </a:extLst>
          </p:cNvPr>
          <p:cNvSpPr txBox="1"/>
          <p:nvPr/>
        </p:nvSpPr>
        <p:spPr>
          <a:xfrm>
            <a:off x="11137007" y="4914900"/>
            <a:ext cx="1768262" cy="461665"/>
          </a:xfrm>
          <a:prstGeom prst="rect">
            <a:avLst/>
          </a:prstGeom>
          <a:noFill/>
        </p:spPr>
        <p:txBody>
          <a:bodyPr wrap="square" lIns="91440" tIns="45720" rIns="91440" bIns="45720" rtlCol="0" anchor="t">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dirty="0">
                <a:ln>
                  <a:noFill/>
                </a:ln>
                <a:solidFill>
                  <a:prstClr val="black"/>
                </a:solidFill>
                <a:effectLst/>
                <a:uLnTx/>
                <a:uFillTx/>
                <a:latin typeface="Segoe UI"/>
                <a:cs typeface="Segoe UI"/>
              </a:rPr>
              <a:t>Location</a:t>
            </a:r>
            <a:endParaRPr lang="en-US" sz="2400" i="0" u="none" strike="noStrike" kern="1200" cap="none" spc="0" normalizeH="0" baseline="0" noProof="0" dirty="0">
              <a:ln>
                <a:noFill/>
              </a:ln>
              <a:solidFill>
                <a:prstClr val="black"/>
              </a:solidFill>
              <a:effectLst/>
              <a:uLnTx/>
              <a:uFillTx/>
              <a:latin typeface="Segoe UI"/>
              <a:cs typeface="Segoe UI"/>
            </a:endParaRPr>
          </a:p>
        </p:txBody>
      </p:sp>
      <p:sp>
        <p:nvSpPr>
          <p:cNvPr id="107" name="TextBox 106">
            <a:extLst>
              <a:ext uri="{FF2B5EF4-FFF2-40B4-BE49-F238E27FC236}">
                <a16:creationId xmlns:a16="http://schemas.microsoft.com/office/drawing/2014/main" id="{C9DA8857-0138-1840-9E9A-DDD1B80A50AD}"/>
              </a:ext>
            </a:extLst>
          </p:cNvPr>
          <p:cNvSpPr txBox="1"/>
          <p:nvPr/>
        </p:nvSpPr>
        <p:spPr>
          <a:xfrm>
            <a:off x="15207230" y="4875849"/>
            <a:ext cx="2418997" cy="830997"/>
          </a:xfrm>
          <a:prstGeom prst="rect">
            <a:avLst/>
          </a:prstGeom>
          <a:noFill/>
        </p:spPr>
        <p:txBody>
          <a:bodyPr wrap="square" lIns="91440" tIns="45720" rIns="91440" bIns="45720" rtlCol="0" anchor="t">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dirty="0">
                <a:ln>
                  <a:noFill/>
                </a:ln>
                <a:solidFill>
                  <a:prstClr val="black"/>
                </a:solidFill>
                <a:effectLst/>
                <a:uLnTx/>
                <a:uFillTx/>
                <a:latin typeface="Segoe UI"/>
                <a:cs typeface="Segoe UI"/>
              </a:rPr>
              <a:t>Physical</a:t>
            </a:r>
            <a:r>
              <a:rPr kumimoji="0" lang="en-US" sz="2400" i="0" u="none" strike="noStrike" kern="1200" cap="none" spc="0" normalizeH="0" noProof="0" dirty="0">
                <a:ln>
                  <a:noFill/>
                </a:ln>
                <a:solidFill>
                  <a:prstClr val="black"/>
                </a:solidFill>
                <a:effectLst/>
                <a:uLnTx/>
                <a:uFillTx/>
                <a:latin typeface="Segoe UI"/>
                <a:cs typeface="Segoe UI"/>
              </a:rPr>
              <a:t> Characteristics</a:t>
            </a:r>
            <a:endParaRPr lang="en-US" sz="2400" i="0" u="none" strike="noStrike" kern="1200" cap="none" spc="0" normalizeH="0" baseline="0" noProof="0" dirty="0">
              <a:ln>
                <a:noFill/>
              </a:ln>
              <a:solidFill>
                <a:prstClr val="black"/>
              </a:solidFill>
              <a:effectLst/>
              <a:uLnTx/>
              <a:uFillTx/>
              <a:latin typeface="Segoe UI"/>
              <a:cs typeface="Segoe UI"/>
            </a:endParaRPr>
          </a:p>
        </p:txBody>
      </p:sp>
      <p:sp>
        <p:nvSpPr>
          <p:cNvPr id="108" name="TextBox 107">
            <a:extLst>
              <a:ext uri="{FF2B5EF4-FFF2-40B4-BE49-F238E27FC236}">
                <a16:creationId xmlns:a16="http://schemas.microsoft.com/office/drawing/2014/main" id="{4CB96F6F-312E-DD96-1278-3E30D76D2298}"/>
              </a:ext>
            </a:extLst>
          </p:cNvPr>
          <p:cNvSpPr txBox="1"/>
          <p:nvPr/>
        </p:nvSpPr>
        <p:spPr>
          <a:xfrm>
            <a:off x="3137942" y="7287764"/>
            <a:ext cx="2434357" cy="461665"/>
          </a:xfrm>
          <a:prstGeom prst="rect">
            <a:avLst/>
          </a:prstGeom>
          <a:noFill/>
        </p:spPr>
        <p:txBody>
          <a:bodyPr wrap="square" lIns="91440" tIns="45720" rIns="91440" bIns="45720" rtlCol="0" anchor="t">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dirty="0">
                <a:ln>
                  <a:noFill/>
                </a:ln>
                <a:solidFill>
                  <a:prstClr val="black"/>
                </a:solidFill>
                <a:effectLst/>
                <a:uLnTx/>
                <a:uFillTx/>
                <a:latin typeface="Segoe UI"/>
                <a:cs typeface="Segoe UI"/>
              </a:rPr>
              <a:t>Health Data</a:t>
            </a:r>
            <a:endParaRPr lang="en-US" sz="2400" i="0" u="none" strike="noStrike" kern="1200" cap="none" spc="0" normalizeH="0" baseline="0" noProof="0" dirty="0">
              <a:ln>
                <a:noFill/>
              </a:ln>
              <a:solidFill>
                <a:prstClr val="black"/>
              </a:solidFill>
              <a:effectLst/>
              <a:uLnTx/>
              <a:uFillTx/>
              <a:latin typeface="Segoe UI"/>
              <a:cs typeface="Segoe UI"/>
            </a:endParaRPr>
          </a:p>
        </p:txBody>
      </p:sp>
      <p:sp>
        <p:nvSpPr>
          <p:cNvPr id="109" name="TextBox 108">
            <a:extLst>
              <a:ext uri="{FF2B5EF4-FFF2-40B4-BE49-F238E27FC236}">
                <a16:creationId xmlns:a16="http://schemas.microsoft.com/office/drawing/2014/main" id="{40EE2F16-9DE8-34B6-B4D4-F7B1266CA2D4}"/>
              </a:ext>
            </a:extLst>
          </p:cNvPr>
          <p:cNvSpPr txBox="1"/>
          <p:nvPr/>
        </p:nvSpPr>
        <p:spPr>
          <a:xfrm>
            <a:off x="7162800" y="7196435"/>
            <a:ext cx="2434357" cy="461665"/>
          </a:xfrm>
          <a:prstGeom prst="rect">
            <a:avLst/>
          </a:prstGeom>
          <a:noFill/>
        </p:spPr>
        <p:txBody>
          <a:bodyPr wrap="square" lIns="91440" tIns="45720" rIns="91440" bIns="45720" rtlCol="0" anchor="t">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2400" dirty="0">
                <a:solidFill>
                  <a:prstClr val="black"/>
                </a:solidFill>
                <a:latin typeface="Segoe UI"/>
                <a:cs typeface="Segoe UI"/>
              </a:rPr>
              <a:t>Biometrics</a:t>
            </a:r>
            <a:endParaRPr lang="en-US" sz="2400" i="0" u="none" strike="noStrike" kern="1200" cap="none" spc="0" normalizeH="0" baseline="0" noProof="0" dirty="0">
              <a:ln>
                <a:noFill/>
              </a:ln>
              <a:solidFill>
                <a:prstClr val="black"/>
              </a:solidFill>
              <a:effectLst/>
              <a:uLnTx/>
              <a:uFillTx/>
              <a:latin typeface="Segoe UI"/>
              <a:cs typeface="Segoe UI"/>
            </a:endParaRPr>
          </a:p>
        </p:txBody>
      </p:sp>
      <p:sp>
        <p:nvSpPr>
          <p:cNvPr id="110" name="TextBox 109">
            <a:extLst>
              <a:ext uri="{FF2B5EF4-FFF2-40B4-BE49-F238E27FC236}">
                <a16:creationId xmlns:a16="http://schemas.microsoft.com/office/drawing/2014/main" id="{47F68FDE-B94B-4F46-186A-6B07C19D0097}"/>
              </a:ext>
            </a:extLst>
          </p:cNvPr>
          <p:cNvSpPr txBox="1"/>
          <p:nvPr/>
        </p:nvSpPr>
        <p:spPr>
          <a:xfrm>
            <a:off x="11452848" y="7157533"/>
            <a:ext cx="2434357" cy="461665"/>
          </a:xfrm>
          <a:prstGeom prst="rect">
            <a:avLst/>
          </a:prstGeom>
          <a:noFill/>
        </p:spPr>
        <p:txBody>
          <a:bodyPr wrap="square" lIns="91440" tIns="45720" rIns="91440" bIns="45720" rtlCol="0" anchor="t">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dirty="0">
                <a:ln>
                  <a:noFill/>
                </a:ln>
                <a:solidFill>
                  <a:prstClr val="black"/>
                </a:solidFill>
                <a:effectLst/>
                <a:uLnTx/>
                <a:uFillTx/>
                <a:latin typeface="Segoe UI"/>
                <a:cs typeface="Segoe UI"/>
              </a:rPr>
              <a:t>Gender Identity</a:t>
            </a:r>
            <a:endParaRPr lang="en-US" sz="2400" i="0" u="none" strike="noStrike" kern="1200" cap="none" spc="0" normalizeH="0" baseline="0" noProof="0" dirty="0">
              <a:ln>
                <a:noFill/>
              </a:ln>
              <a:solidFill>
                <a:prstClr val="black"/>
              </a:solidFill>
              <a:effectLst/>
              <a:uLnTx/>
              <a:uFillTx/>
              <a:latin typeface="Segoe UI"/>
              <a:cs typeface="Segoe UI"/>
            </a:endParaRPr>
          </a:p>
        </p:txBody>
      </p:sp>
      <p:sp>
        <p:nvSpPr>
          <p:cNvPr id="111" name="TextBox 110">
            <a:extLst>
              <a:ext uri="{FF2B5EF4-FFF2-40B4-BE49-F238E27FC236}">
                <a16:creationId xmlns:a16="http://schemas.microsoft.com/office/drawing/2014/main" id="{1620A1AA-6717-E4A5-88A5-3A9C5D9410A0}"/>
              </a:ext>
            </a:extLst>
          </p:cNvPr>
          <p:cNvSpPr txBox="1"/>
          <p:nvPr/>
        </p:nvSpPr>
        <p:spPr>
          <a:xfrm>
            <a:off x="15479053" y="7277597"/>
            <a:ext cx="2434357" cy="461665"/>
          </a:xfrm>
          <a:prstGeom prst="rect">
            <a:avLst/>
          </a:prstGeom>
          <a:noFill/>
        </p:spPr>
        <p:txBody>
          <a:bodyPr wrap="square" lIns="91440" tIns="45720" rIns="91440" bIns="45720" rtlCol="0" anchor="t">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2400" dirty="0">
                <a:solidFill>
                  <a:prstClr val="black"/>
                </a:solidFill>
                <a:latin typeface="Segoe UI"/>
                <a:cs typeface="Segoe UI"/>
              </a:rPr>
              <a:t>Beliefs</a:t>
            </a:r>
            <a:endParaRPr lang="en-US" sz="2400" i="0" u="none" strike="noStrike" kern="1200" cap="none" spc="0" normalizeH="0" baseline="0" noProof="0" dirty="0">
              <a:ln>
                <a:noFill/>
              </a:ln>
              <a:solidFill>
                <a:prstClr val="black"/>
              </a:solidFill>
              <a:effectLst/>
              <a:uLnTx/>
              <a:uFillTx/>
              <a:latin typeface="Segoe UI"/>
              <a:cs typeface="Segoe UI"/>
            </a:endParaRPr>
          </a:p>
        </p:txBody>
      </p:sp>
      <p:pic>
        <p:nvPicPr>
          <p:cNvPr id="112" name="Picture 111">
            <a:extLst>
              <a:ext uri="{FF2B5EF4-FFF2-40B4-BE49-F238E27FC236}">
                <a16:creationId xmlns:a16="http://schemas.microsoft.com/office/drawing/2014/main" id="{48B72B61-DBD8-EE28-D45B-3D4934A696CB}"/>
              </a:ext>
            </a:extLst>
          </p:cNvPr>
          <p:cNvPicPr>
            <a:picLocks noChangeAspect="1"/>
          </p:cNvPicPr>
          <p:nvPr/>
        </p:nvPicPr>
        <p:blipFill>
          <a:blip r:embed="rId13"/>
          <a:stretch>
            <a:fillRect/>
          </a:stretch>
        </p:blipFill>
        <p:spPr>
          <a:xfrm>
            <a:off x="5029200" y="9505610"/>
            <a:ext cx="778917" cy="778917"/>
          </a:xfrm>
          <a:prstGeom prst="rect">
            <a:avLst/>
          </a:prstGeom>
        </p:spPr>
      </p:pic>
      <p:sp>
        <p:nvSpPr>
          <p:cNvPr id="113" name="TextBox 112">
            <a:extLst>
              <a:ext uri="{FF2B5EF4-FFF2-40B4-BE49-F238E27FC236}">
                <a16:creationId xmlns:a16="http://schemas.microsoft.com/office/drawing/2014/main" id="{7E9D852D-C21E-95D4-B68D-936D0954E859}"/>
              </a:ext>
            </a:extLst>
          </p:cNvPr>
          <p:cNvSpPr txBox="1"/>
          <p:nvPr/>
        </p:nvSpPr>
        <p:spPr>
          <a:xfrm>
            <a:off x="5743460" y="9587925"/>
            <a:ext cx="6827254" cy="584775"/>
          </a:xfrm>
          <a:prstGeom prst="rect">
            <a:avLst/>
          </a:prstGeom>
          <a:noFill/>
        </p:spPr>
        <p:txBody>
          <a:bodyPr wrap="none" rtlCol="0">
            <a:spAutoFit/>
          </a:bodyPr>
          <a:lstStyle/>
          <a:p>
            <a:r>
              <a:rPr lang="en-NL" sz="3200" b="1" dirty="0">
                <a:hlinkClick r:id="rId14"/>
              </a:rPr>
              <a:t>Research Data Classification Guidelines</a:t>
            </a:r>
            <a:endParaRPr lang="en-NL" sz="32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additive="base">
                                        <p:cTn id="7" dur="500" fill="hold"/>
                                        <p:tgtEl>
                                          <p:spTgt spid="90"/>
                                        </p:tgtEl>
                                        <p:attrNameLst>
                                          <p:attrName>ppt_x</p:attrName>
                                        </p:attrNameLst>
                                      </p:cBhvr>
                                      <p:tavLst>
                                        <p:tav tm="0">
                                          <p:val>
                                            <p:strVal val="#ppt_x"/>
                                          </p:val>
                                        </p:tav>
                                        <p:tav tm="100000">
                                          <p:val>
                                            <p:strVal val="#ppt_x"/>
                                          </p:val>
                                        </p:tav>
                                      </p:tavLst>
                                    </p:anim>
                                    <p:anim calcmode="lin" valueType="num">
                                      <p:cBhvr additive="base">
                                        <p:cTn id="8" dur="500" fill="hold"/>
                                        <p:tgtEl>
                                          <p:spTgt spid="9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9"/>
                                        </p:tgtEl>
                                        <p:attrNameLst>
                                          <p:attrName>style.visibility</p:attrName>
                                        </p:attrNameLst>
                                      </p:cBhvr>
                                      <p:to>
                                        <p:strVal val="visible"/>
                                      </p:to>
                                    </p:set>
                                    <p:anim calcmode="lin" valueType="num">
                                      <p:cBhvr additive="base">
                                        <p:cTn id="11" dur="500" fill="hold"/>
                                        <p:tgtEl>
                                          <p:spTgt spid="89"/>
                                        </p:tgtEl>
                                        <p:attrNameLst>
                                          <p:attrName>ppt_x</p:attrName>
                                        </p:attrNameLst>
                                      </p:cBhvr>
                                      <p:tavLst>
                                        <p:tav tm="0">
                                          <p:val>
                                            <p:strVal val="#ppt_x"/>
                                          </p:val>
                                        </p:tav>
                                        <p:tav tm="100000">
                                          <p:val>
                                            <p:strVal val="#ppt_x"/>
                                          </p:val>
                                        </p:tav>
                                      </p:tavLst>
                                    </p:anim>
                                    <p:anim calcmode="lin" valueType="num">
                                      <p:cBhvr additive="base">
                                        <p:cTn id="12" dur="500" fill="hold"/>
                                        <p:tgtEl>
                                          <p:spTgt spid="8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92"/>
                                        </p:tgtEl>
                                        <p:attrNameLst>
                                          <p:attrName>style.visibility</p:attrName>
                                        </p:attrNameLst>
                                      </p:cBhvr>
                                      <p:to>
                                        <p:strVal val="visible"/>
                                      </p:to>
                                    </p:set>
                                    <p:anim calcmode="lin" valueType="num">
                                      <p:cBhvr additive="base">
                                        <p:cTn id="17" dur="500"/>
                                        <p:tgtEl>
                                          <p:spTgt spid="92"/>
                                        </p:tgtEl>
                                        <p:attrNameLst>
                                          <p:attrName>ppt_y</p:attrName>
                                        </p:attrNameLst>
                                      </p:cBhvr>
                                      <p:tavLst>
                                        <p:tav tm="0">
                                          <p:val>
                                            <p:strVal val="#ppt_y+#ppt_h*1.125000"/>
                                          </p:val>
                                        </p:tav>
                                        <p:tav tm="100000">
                                          <p:val>
                                            <p:strVal val="#ppt_y"/>
                                          </p:val>
                                        </p:tav>
                                      </p:tavLst>
                                    </p:anim>
                                    <p:animEffect transition="in" filter="wipe(up)">
                                      <p:cBhvr>
                                        <p:cTn id="18" dur="500"/>
                                        <p:tgtEl>
                                          <p:spTgt spid="92"/>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93"/>
                                        </p:tgtEl>
                                        <p:attrNameLst>
                                          <p:attrName>style.visibility</p:attrName>
                                        </p:attrNameLst>
                                      </p:cBhvr>
                                      <p:to>
                                        <p:strVal val="visible"/>
                                      </p:to>
                                    </p:set>
                                    <p:anim calcmode="lin" valueType="num">
                                      <p:cBhvr additive="base">
                                        <p:cTn id="21" dur="500"/>
                                        <p:tgtEl>
                                          <p:spTgt spid="93"/>
                                        </p:tgtEl>
                                        <p:attrNameLst>
                                          <p:attrName>ppt_y</p:attrName>
                                        </p:attrNameLst>
                                      </p:cBhvr>
                                      <p:tavLst>
                                        <p:tav tm="0">
                                          <p:val>
                                            <p:strVal val="#ppt_y+#ppt_h*1.125000"/>
                                          </p:val>
                                        </p:tav>
                                        <p:tav tm="100000">
                                          <p:val>
                                            <p:strVal val="#ppt_y"/>
                                          </p:val>
                                        </p:tav>
                                      </p:tavLst>
                                    </p:anim>
                                    <p:animEffect transition="in" filter="wipe(up)">
                                      <p:cBhvr>
                                        <p:cTn id="22" dur="500"/>
                                        <p:tgtEl>
                                          <p:spTgt spid="93"/>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94"/>
                                        </p:tgtEl>
                                        <p:attrNameLst>
                                          <p:attrName>style.visibility</p:attrName>
                                        </p:attrNameLst>
                                      </p:cBhvr>
                                      <p:to>
                                        <p:strVal val="visible"/>
                                      </p:to>
                                    </p:set>
                                    <p:anim calcmode="lin" valueType="num">
                                      <p:cBhvr additive="base">
                                        <p:cTn id="25" dur="500"/>
                                        <p:tgtEl>
                                          <p:spTgt spid="94"/>
                                        </p:tgtEl>
                                        <p:attrNameLst>
                                          <p:attrName>ppt_y</p:attrName>
                                        </p:attrNameLst>
                                      </p:cBhvr>
                                      <p:tavLst>
                                        <p:tav tm="0">
                                          <p:val>
                                            <p:strVal val="#ppt_y+#ppt_h*1.125000"/>
                                          </p:val>
                                        </p:tav>
                                        <p:tav tm="100000">
                                          <p:val>
                                            <p:strVal val="#ppt_y"/>
                                          </p:val>
                                        </p:tav>
                                      </p:tavLst>
                                    </p:anim>
                                    <p:animEffect transition="in" filter="wipe(up)">
                                      <p:cBhvr>
                                        <p:cTn id="26" dur="500"/>
                                        <p:tgtEl>
                                          <p:spTgt spid="9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91"/>
                                        </p:tgtEl>
                                        <p:attrNameLst>
                                          <p:attrName>style.visibility</p:attrName>
                                        </p:attrNameLst>
                                      </p:cBhvr>
                                      <p:to>
                                        <p:strVal val="visible"/>
                                      </p:to>
                                    </p:set>
                                    <p:anim calcmode="lin" valueType="num">
                                      <p:cBhvr additive="base">
                                        <p:cTn id="29" dur="500"/>
                                        <p:tgtEl>
                                          <p:spTgt spid="91"/>
                                        </p:tgtEl>
                                        <p:attrNameLst>
                                          <p:attrName>ppt_y</p:attrName>
                                        </p:attrNameLst>
                                      </p:cBhvr>
                                      <p:tavLst>
                                        <p:tav tm="0">
                                          <p:val>
                                            <p:strVal val="#ppt_y+#ppt_h*1.125000"/>
                                          </p:val>
                                        </p:tav>
                                        <p:tav tm="100000">
                                          <p:val>
                                            <p:strVal val="#ppt_y"/>
                                          </p:val>
                                        </p:tav>
                                      </p:tavLst>
                                    </p:anim>
                                    <p:animEffect transition="in" filter="wipe(up)">
                                      <p:cBhvr>
                                        <p:cTn id="30" dur="500"/>
                                        <p:tgtEl>
                                          <p:spTgt spid="91"/>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98"/>
                                        </p:tgtEl>
                                        <p:attrNameLst>
                                          <p:attrName>style.visibility</p:attrName>
                                        </p:attrNameLst>
                                      </p:cBhvr>
                                      <p:to>
                                        <p:strVal val="visible"/>
                                      </p:to>
                                    </p:set>
                                    <p:anim calcmode="lin" valueType="num">
                                      <p:cBhvr additive="base">
                                        <p:cTn id="35" dur="500" fill="hold"/>
                                        <p:tgtEl>
                                          <p:spTgt spid="98"/>
                                        </p:tgtEl>
                                        <p:attrNameLst>
                                          <p:attrName>ppt_x</p:attrName>
                                        </p:attrNameLst>
                                      </p:cBhvr>
                                      <p:tavLst>
                                        <p:tav tm="0">
                                          <p:val>
                                            <p:strVal val="#ppt_x"/>
                                          </p:val>
                                        </p:tav>
                                        <p:tav tm="100000">
                                          <p:val>
                                            <p:strVal val="#ppt_x"/>
                                          </p:val>
                                        </p:tav>
                                      </p:tavLst>
                                    </p:anim>
                                    <p:anim calcmode="lin" valueType="num">
                                      <p:cBhvr additive="base">
                                        <p:cTn id="36" dur="500" fill="hold"/>
                                        <p:tgtEl>
                                          <p:spTgt spid="9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04"/>
                                        </p:tgtEl>
                                        <p:attrNameLst>
                                          <p:attrName>style.visibility</p:attrName>
                                        </p:attrNameLst>
                                      </p:cBhvr>
                                      <p:to>
                                        <p:strVal val="visible"/>
                                      </p:to>
                                    </p:set>
                                    <p:anim calcmode="lin" valueType="num">
                                      <p:cBhvr additive="base">
                                        <p:cTn id="39" dur="500" fill="hold"/>
                                        <p:tgtEl>
                                          <p:spTgt spid="104"/>
                                        </p:tgtEl>
                                        <p:attrNameLst>
                                          <p:attrName>ppt_x</p:attrName>
                                        </p:attrNameLst>
                                      </p:cBhvr>
                                      <p:tavLst>
                                        <p:tav tm="0">
                                          <p:val>
                                            <p:strVal val="#ppt_x"/>
                                          </p:val>
                                        </p:tav>
                                        <p:tav tm="100000">
                                          <p:val>
                                            <p:strVal val="#ppt_x"/>
                                          </p:val>
                                        </p:tav>
                                      </p:tavLst>
                                    </p:anim>
                                    <p:anim calcmode="lin" valueType="num">
                                      <p:cBhvr additive="base">
                                        <p:cTn id="40" dur="500" fill="hold"/>
                                        <p:tgtEl>
                                          <p:spTgt spid="104"/>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97"/>
                                        </p:tgtEl>
                                        <p:attrNameLst>
                                          <p:attrName>style.visibility</p:attrName>
                                        </p:attrNameLst>
                                      </p:cBhvr>
                                      <p:to>
                                        <p:strVal val="visible"/>
                                      </p:to>
                                    </p:set>
                                    <p:anim calcmode="lin" valueType="num">
                                      <p:cBhvr additive="base">
                                        <p:cTn id="43" dur="500" fill="hold"/>
                                        <p:tgtEl>
                                          <p:spTgt spid="97"/>
                                        </p:tgtEl>
                                        <p:attrNameLst>
                                          <p:attrName>ppt_x</p:attrName>
                                        </p:attrNameLst>
                                      </p:cBhvr>
                                      <p:tavLst>
                                        <p:tav tm="0">
                                          <p:val>
                                            <p:strVal val="#ppt_x"/>
                                          </p:val>
                                        </p:tav>
                                        <p:tav tm="100000">
                                          <p:val>
                                            <p:strVal val="#ppt_x"/>
                                          </p:val>
                                        </p:tav>
                                      </p:tavLst>
                                    </p:anim>
                                    <p:anim calcmode="lin" valueType="num">
                                      <p:cBhvr additive="base">
                                        <p:cTn id="44" dur="500" fill="hold"/>
                                        <p:tgtEl>
                                          <p:spTgt spid="9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05"/>
                                        </p:tgtEl>
                                        <p:attrNameLst>
                                          <p:attrName>style.visibility</p:attrName>
                                        </p:attrNameLst>
                                      </p:cBhvr>
                                      <p:to>
                                        <p:strVal val="visible"/>
                                      </p:to>
                                    </p:set>
                                    <p:anim calcmode="lin" valueType="num">
                                      <p:cBhvr additive="base">
                                        <p:cTn id="47" dur="500" fill="hold"/>
                                        <p:tgtEl>
                                          <p:spTgt spid="105"/>
                                        </p:tgtEl>
                                        <p:attrNameLst>
                                          <p:attrName>ppt_x</p:attrName>
                                        </p:attrNameLst>
                                      </p:cBhvr>
                                      <p:tavLst>
                                        <p:tav tm="0">
                                          <p:val>
                                            <p:strVal val="#ppt_x"/>
                                          </p:val>
                                        </p:tav>
                                        <p:tav tm="100000">
                                          <p:val>
                                            <p:strVal val="#ppt_x"/>
                                          </p:val>
                                        </p:tav>
                                      </p:tavLst>
                                    </p:anim>
                                    <p:anim calcmode="lin" valueType="num">
                                      <p:cBhvr additive="base">
                                        <p:cTn id="48" dur="500" fill="hold"/>
                                        <p:tgtEl>
                                          <p:spTgt spid="105"/>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96"/>
                                        </p:tgtEl>
                                        <p:attrNameLst>
                                          <p:attrName>style.visibility</p:attrName>
                                        </p:attrNameLst>
                                      </p:cBhvr>
                                      <p:to>
                                        <p:strVal val="visible"/>
                                      </p:to>
                                    </p:set>
                                    <p:anim calcmode="lin" valueType="num">
                                      <p:cBhvr additive="base">
                                        <p:cTn id="51" dur="500" fill="hold"/>
                                        <p:tgtEl>
                                          <p:spTgt spid="96"/>
                                        </p:tgtEl>
                                        <p:attrNameLst>
                                          <p:attrName>ppt_x</p:attrName>
                                        </p:attrNameLst>
                                      </p:cBhvr>
                                      <p:tavLst>
                                        <p:tav tm="0">
                                          <p:val>
                                            <p:strVal val="#ppt_x"/>
                                          </p:val>
                                        </p:tav>
                                        <p:tav tm="100000">
                                          <p:val>
                                            <p:strVal val="#ppt_x"/>
                                          </p:val>
                                        </p:tav>
                                      </p:tavLst>
                                    </p:anim>
                                    <p:anim calcmode="lin" valueType="num">
                                      <p:cBhvr additive="base">
                                        <p:cTn id="52" dur="500" fill="hold"/>
                                        <p:tgtEl>
                                          <p:spTgt spid="9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06"/>
                                        </p:tgtEl>
                                        <p:attrNameLst>
                                          <p:attrName>style.visibility</p:attrName>
                                        </p:attrNameLst>
                                      </p:cBhvr>
                                      <p:to>
                                        <p:strVal val="visible"/>
                                      </p:to>
                                    </p:set>
                                    <p:anim calcmode="lin" valueType="num">
                                      <p:cBhvr additive="base">
                                        <p:cTn id="55" dur="500" fill="hold"/>
                                        <p:tgtEl>
                                          <p:spTgt spid="106"/>
                                        </p:tgtEl>
                                        <p:attrNameLst>
                                          <p:attrName>ppt_x</p:attrName>
                                        </p:attrNameLst>
                                      </p:cBhvr>
                                      <p:tavLst>
                                        <p:tav tm="0">
                                          <p:val>
                                            <p:strVal val="#ppt_x"/>
                                          </p:val>
                                        </p:tav>
                                        <p:tav tm="100000">
                                          <p:val>
                                            <p:strVal val="#ppt_x"/>
                                          </p:val>
                                        </p:tav>
                                      </p:tavLst>
                                    </p:anim>
                                    <p:anim calcmode="lin" valueType="num">
                                      <p:cBhvr additive="base">
                                        <p:cTn id="56" dur="500" fill="hold"/>
                                        <p:tgtEl>
                                          <p:spTgt spid="10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07"/>
                                        </p:tgtEl>
                                        <p:attrNameLst>
                                          <p:attrName>style.visibility</p:attrName>
                                        </p:attrNameLst>
                                      </p:cBhvr>
                                      <p:to>
                                        <p:strVal val="visible"/>
                                      </p:to>
                                    </p:set>
                                    <p:anim calcmode="lin" valueType="num">
                                      <p:cBhvr additive="base">
                                        <p:cTn id="59" dur="500" fill="hold"/>
                                        <p:tgtEl>
                                          <p:spTgt spid="107"/>
                                        </p:tgtEl>
                                        <p:attrNameLst>
                                          <p:attrName>ppt_x</p:attrName>
                                        </p:attrNameLst>
                                      </p:cBhvr>
                                      <p:tavLst>
                                        <p:tav tm="0">
                                          <p:val>
                                            <p:strVal val="#ppt_x"/>
                                          </p:val>
                                        </p:tav>
                                        <p:tav tm="100000">
                                          <p:val>
                                            <p:strVal val="#ppt_x"/>
                                          </p:val>
                                        </p:tav>
                                      </p:tavLst>
                                    </p:anim>
                                    <p:anim calcmode="lin" valueType="num">
                                      <p:cBhvr additive="base">
                                        <p:cTn id="60" dur="500" fill="hold"/>
                                        <p:tgtEl>
                                          <p:spTgt spid="107"/>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99"/>
                                        </p:tgtEl>
                                        <p:attrNameLst>
                                          <p:attrName>style.visibility</p:attrName>
                                        </p:attrNameLst>
                                      </p:cBhvr>
                                      <p:to>
                                        <p:strVal val="visible"/>
                                      </p:to>
                                    </p:set>
                                    <p:anim calcmode="lin" valueType="num">
                                      <p:cBhvr additive="base">
                                        <p:cTn id="63" dur="500" fill="hold"/>
                                        <p:tgtEl>
                                          <p:spTgt spid="99"/>
                                        </p:tgtEl>
                                        <p:attrNameLst>
                                          <p:attrName>ppt_x</p:attrName>
                                        </p:attrNameLst>
                                      </p:cBhvr>
                                      <p:tavLst>
                                        <p:tav tm="0">
                                          <p:val>
                                            <p:strVal val="#ppt_x"/>
                                          </p:val>
                                        </p:tav>
                                        <p:tav tm="100000">
                                          <p:val>
                                            <p:strVal val="#ppt_x"/>
                                          </p:val>
                                        </p:tav>
                                      </p:tavLst>
                                    </p:anim>
                                    <p:anim calcmode="lin" valueType="num">
                                      <p:cBhvr additive="base">
                                        <p:cTn id="64" dur="500" fill="hold"/>
                                        <p:tgtEl>
                                          <p:spTgt spid="99"/>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11"/>
                                        </p:tgtEl>
                                        <p:attrNameLst>
                                          <p:attrName>style.visibility</p:attrName>
                                        </p:attrNameLst>
                                      </p:cBhvr>
                                      <p:to>
                                        <p:strVal val="visible"/>
                                      </p:to>
                                    </p:set>
                                    <p:anim calcmode="lin" valueType="num">
                                      <p:cBhvr additive="base">
                                        <p:cTn id="67" dur="500" fill="hold"/>
                                        <p:tgtEl>
                                          <p:spTgt spid="111"/>
                                        </p:tgtEl>
                                        <p:attrNameLst>
                                          <p:attrName>ppt_x</p:attrName>
                                        </p:attrNameLst>
                                      </p:cBhvr>
                                      <p:tavLst>
                                        <p:tav tm="0">
                                          <p:val>
                                            <p:strVal val="#ppt_x"/>
                                          </p:val>
                                        </p:tav>
                                        <p:tav tm="100000">
                                          <p:val>
                                            <p:strVal val="#ppt_x"/>
                                          </p:val>
                                        </p:tav>
                                      </p:tavLst>
                                    </p:anim>
                                    <p:anim calcmode="lin" valueType="num">
                                      <p:cBhvr additive="base">
                                        <p:cTn id="68" dur="500" fill="hold"/>
                                        <p:tgtEl>
                                          <p:spTgt spid="111"/>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102"/>
                                        </p:tgtEl>
                                        <p:attrNameLst>
                                          <p:attrName>style.visibility</p:attrName>
                                        </p:attrNameLst>
                                      </p:cBhvr>
                                      <p:to>
                                        <p:strVal val="visible"/>
                                      </p:to>
                                    </p:set>
                                    <p:anim calcmode="lin" valueType="num">
                                      <p:cBhvr additive="base">
                                        <p:cTn id="71" dur="500" fill="hold"/>
                                        <p:tgtEl>
                                          <p:spTgt spid="102"/>
                                        </p:tgtEl>
                                        <p:attrNameLst>
                                          <p:attrName>ppt_x</p:attrName>
                                        </p:attrNameLst>
                                      </p:cBhvr>
                                      <p:tavLst>
                                        <p:tav tm="0">
                                          <p:val>
                                            <p:strVal val="#ppt_x"/>
                                          </p:val>
                                        </p:tav>
                                        <p:tav tm="100000">
                                          <p:val>
                                            <p:strVal val="#ppt_x"/>
                                          </p:val>
                                        </p:tav>
                                      </p:tavLst>
                                    </p:anim>
                                    <p:anim calcmode="lin" valueType="num">
                                      <p:cBhvr additive="base">
                                        <p:cTn id="72" dur="500" fill="hold"/>
                                        <p:tgtEl>
                                          <p:spTgt spid="102"/>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03"/>
                                        </p:tgtEl>
                                        <p:attrNameLst>
                                          <p:attrName>style.visibility</p:attrName>
                                        </p:attrNameLst>
                                      </p:cBhvr>
                                      <p:to>
                                        <p:strVal val="visible"/>
                                      </p:to>
                                    </p:set>
                                    <p:anim calcmode="lin" valueType="num">
                                      <p:cBhvr additive="base">
                                        <p:cTn id="75" dur="500" fill="hold"/>
                                        <p:tgtEl>
                                          <p:spTgt spid="103"/>
                                        </p:tgtEl>
                                        <p:attrNameLst>
                                          <p:attrName>ppt_x</p:attrName>
                                        </p:attrNameLst>
                                      </p:cBhvr>
                                      <p:tavLst>
                                        <p:tav tm="0">
                                          <p:val>
                                            <p:strVal val="#ppt_x"/>
                                          </p:val>
                                        </p:tav>
                                        <p:tav tm="100000">
                                          <p:val>
                                            <p:strVal val="#ppt_x"/>
                                          </p:val>
                                        </p:tav>
                                      </p:tavLst>
                                    </p:anim>
                                    <p:anim calcmode="lin" valueType="num">
                                      <p:cBhvr additive="base">
                                        <p:cTn id="76" dur="500" fill="hold"/>
                                        <p:tgtEl>
                                          <p:spTgt spid="103"/>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110"/>
                                        </p:tgtEl>
                                        <p:attrNameLst>
                                          <p:attrName>style.visibility</p:attrName>
                                        </p:attrNameLst>
                                      </p:cBhvr>
                                      <p:to>
                                        <p:strVal val="visible"/>
                                      </p:to>
                                    </p:set>
                                    <p:anim calcmode="lin" valueType="num">
                                      <p:cBhvr additive="base">
                                        <p:cTn id="79" dur="500" fill="hold"/>
                                        <p:tgtEl>
                                          <p:spTgt spid="110"/>
                                        </p:tgtEl>
                                        <p:attrNameLst>
                                          <p:attrName>ppt_x</p:attrName>
                                        </p:attrNameLst>
                                      </p:cBhvr>
                                      <p:tavLst>
                                        <p:tav tm="0">
                                          <p:val>
                                            <p:strVal val="#ppt_x"/>
                                          </p:val>
                                        </p:tav>
                                        <p:tav tm="100000">
                                          <p:val>
                                            <p:strVal val="#ppt_x"/>
                                          </p:val>
                                        </p:tav>
                                      </p:tavLst>
                                    </p:anim>
                                    <p:anim calcmode="lin" valueType="num">
                                      <p:cBhvr additive="base">
                                        <p:cTn id="80" dur="500" fill="hold"/>
                                        <p:tgtEl>
                                          <p:spTgt spid="110"/>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101"/>
                                        </p:tgtEl>
                                        <p:attrNameLst>
                                          <p:attrName>style.visibility</p:attrName>
                                        </p:attrNameLst>
                                      </p:cBhvr>
                                      <p:to>
                                        <p:strVal val="visible"/>
                                      </p:to>
                                    </p:set>
                                    <p:anim calcmode="lin" valueType="num">
                                      <p:cBhvr additive="base">
                                        <p:cTn id="83" dur="500" fill="hold"/>
                                        <p:tgtEl>
                                          <p:spTgt spid="101"/>
                                        </p:tgtEl>
                                        <p:attrNameLst>
                                          <p:attrName>ppt_x</p:attrName>
                                        </p:attrNameLst>
                                      </p:cBhvr>
                                      <p:tavLst>
                                        <p:tav tm="0">
                                          <p:val>
                                            <p:strVal val="#ppt_x"/>
                                          </p:val>
                                        </p:tav>
                                        <p:tav tm="100000">
                                          <p:val>
                                            <p:strVal val="#ppt_x"/>
                                          </p:val>
                                        </p:tav>
                                      </p:tavLst>
                                    </p:anim>
                                    <p:anim calcmode="lin" valueType="num">
                                      <p:cBhvr additive="base">
                                        <p:cTn id="84" dur="500" fill="hold"/>
                                        <p:tgtEl>
                                          <p:spTgt spid="101"/>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109"/>
                                        </p:tgtEl>
                                        <p:attrNameLst>
                                          <p:attrName>style.visibility</p:attrName>
                                        </p:attrNameLst>
                                      </p:cBhvr>
                                      <p:to>
                                        <p:strVal val="visible"/>
                                      </p:to>
                                    </p:set>
                                    <p:anim calcmode="lin" valueType="num">
                                      <p:cBhvr additive="base">
                                        <p:cTn id="87" dur="500" fill="hold"/>
                                        <p:tgtEl>
                                          <p:spTgt spid="109"/>
                                        </p:tgtEl>
                                        <p:attrNameLst>
                                          <p:attrName>ppt_x</p:attrName>
                                        </p:attrNameLst>
                                      </p:cBhvr>
                                      <p:tavLst>
                                        <p:tav tm="0">
                                          <p:val>
                                            <p:strVal val="#ppt_x"/>
                                          </p:val>
                                        </p:tav>
                                        <p:tav tm="100000">
                                          <p:val>
                                            <p:strVal val="#ppt_x"/>
                                          </p:val>
                                        </p:tav>
                                      </p:tavLst>
                                    </p:anim>
                                    <p:anim calcmode="lin" valueType="num">
                                      <p:cBhvr additive="base">
                                        <p:cTn id="88" dur="500" fill="hold"/>
                                        <p:tgtEl>
                                          <p:spTgt spid="109"/>
                                        </p:tgtEl>
                                        <p:attrNameLst>
                                          <p:attrName>ppt_y</p:attrName>
                                        </p:attrNameLst>
                                      </p:cBhvr>
                                      <p:tavLst>
                                        <p:tav tm="0">
                                          <p:val>
                                            <p:strVal val="1+#ppt_h/2"/>
                                          </p:val>
                                        </p:tav>
                                        <p:tav tm="100000">
                                          <p:val>
                                            <p:strVal val="#ppt_y"/>
                                          </p:val>
                                        </p:tav>
                                      </p:tavLst>
                                    </p:anim>
                                  </p:childTnLst>
                                </p:cTn>
                              </p:par>
                              <p:par>
                                <p:cTn id="89" presetID="2" presetClass="entr" presetSubtype="4" fill="hold" nodeType="withEffect">
                                  <p:stCondLst>
                                    <p:cond delay="0"/>
                                  </p:stCondLst>
                                  <p:childTnLst>
                                    <p:set>
                                      <p:cBhvr>
                                        <p:cTn id="90" dur="1" fill="hold">
                                          <p:stCondLst>
                                            <p:cond delay="0"/>
                                          </p:stCondLst>
                                        </p:cTn>
                                        <p:tgtEl>
                                          <p:spTgt spid="100"/>
                                        </p:tgtEl>
                                        <p:attrNameLst>
                                          <p:attrName>style.visibility</p:attrName>
                                        </p:attrNameLst>
                                      </p:cBhvr>
                                      <p:to>
                                        <p:strVal val="visible"/>
                                      </p:to>
                                    </p:set>
                                    <p:anim calcmode="lin" valueType="num">
                                      <p:cBhvr additive="base">
                                        <p:cTn id="91" dur="500" fill="hold"/>
                                        <p:tgtEl>
                                          <p:spTgt spid="100"/>
                                        </p:tgtEl>
                                        <p:attrNameLst>
                                          <p:attrName>ppt_x</p:attrName>
                                        </p:attrNameLst>
                                      </p:cBhvr>
                                      <p:tavLst>
                                        <p:tav tm="0">
                                          <p:val>
                                            <p:strVal val="#ppt_x"/>
                                          </p:val>
                                        </p:tav>
                                        <p:tav tm="100000">
                                          <p:val>
                                            <p:strVal val="#ppt_x"/>
                                          </p:val>
                                        </p:tav>
                                      </p:tavLst>
                                    </p:anim>
                                    <p:anim calcmode="lin" valueType="num">
                                      <p:cBhvr additive="base">
                                        <p:cTn id="92" dur="500" fill="hold"/>
                                        <p:tgtEl>
                                          <p:spTgt spid="100"/>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108"/>
                                        </p:tgtEl>
                                        <p:attrNameLst>
                                          <p:attrName>style.visibility</p:attrName>
                                        </p:attrNameLst>
                                      </p:cBhvr>
                                      <p:to>
                                        <p:strVal val="visible"/>
                                      </p:to>
                                    </p:set>
                                    <p:anim calcmode="lin" valueType="num">
                                      <p:cBhvr additive="base">
                                        <p:cTn id="95" dur="500" fill="hold"/>
                                        <p:tgtEl>
                                          <p:spTgt spid="108"/>
                                        </p:tgtEl>
                                        <p:attrNameLst>
                                          <p:attrName>ppt_x</p:attrName>
                                        </p:attrNameLst>
                                      </p:cBhvr>
                                      <p:tavLst>
                                        <p:tav tm="0">
                                          <p:val>
                                            <p:strVal val="#ppt_x"/>
                                          </p:val>
                                        </p:tav>
                                        <p:tav tm="100000">
                                          <p:val>
                                            <p:strVal val="#ppt_x"/>
                                          </p:val>
                                        </p:tav>
                                      </p:tavLst>
                                    </p:anim>
                                    <p:anim calcmode="lin" valueType="num">
                                      <p:cBhvr additive="base">
                                        <p:cTn id="96" dur="500" fill="hold"/>
                                        <p:tgtEl>
                                          <p:spTgt spid="1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1" grpId="0" animBg="1"/>
      <p:bldP spid="92" grpId="0" animBg="1"/>
      <p:bldP spid="93" grpId="0"/>
      <p:bldP spid="94" grpId="0"/>
      <p:bldP spid="104" grpId="0"/>
      <p:bldP spid="105" grpId="0"/>
      <p:bldP spid="106" grpId="0"/>
      <p:bldP spid="107" grpId="0"/>
      <p:bldP spid="108" grpId="0"/>
      <p:bldP spid="109" grpId="0"/>
      <p:bldP spid="110" grpId="0"/>
      <p:bldP spid="1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07E6EF-891B-25BC-4A16-AA280F10C636}"/>
            </a:ext>
          </a:extLst>
        </p:cNvPr>
        <p:cNvGrpSpPr/>
        <p:nvPr/>
      </p:nvGrpSpPr>
      <p:grpSpPr>
        <a:xfrm>
          <a:off x="0" y="0"/>
          <a:ext cx="0" cy="0"/>
          <a:chOff x="0" y="0"/>
          <a:chExt cx="0" cy="0"/>
        </a:xfrm>
      </p:grpSpPr>
      <p:sp>
        <p:nvSpPr>
          <p:cNvPr id="6" name="Tijdelijke aanduiding voor dianummer 5">
            <a:extLst>
              <a:ext uri="{FF2B5EF4-FFF2-40B4-BE49-F238E27FC236}">
                <a16:creationId xmlns:a16="http://schemas.microsoft.com/office/drawing/2014/main" id="{4929DD24-FCF6-7DF1-D7A7-660CA5104C3E}"/>
              </a:ext>
            </a:extLst>
          </p:cNvPr>
          <p:cNvSpPr>
            <a:spLocks noGrp="1"/>
          </p:cNvSpPr>
          <p:nvPr>
            <p:ph type="sldNum" sz="quarter" idx="12"/>
          </p:nvPr>
        </p:nvSpPr>
        <p:spPr/>
        <p:txBody>
          <a:bodyPr/>
          <a:lstStyle/>
          <a:p>
            <a:fld id="{C194BDB0-F4EA-4DD6-8281-CCE2440D0CE0}" type="slidenum">
              <a:rPr lang="en-GB" smtClean="0"/>
              <a:pPr/>
              <a:t>7</a:t>
            </a:fld>
            <a:endParaRPr lang="en-GB" dirty="0"/>
          </a:p>
        </p:txBody>
      </p:sp>
      <p:graphicFrame>
        <p:nvGraphicFramePr>
          <p:cNvPr id="2" name="Diagram 1">
            <a:extLst>
              <a:ext uri="{FF2B5EF4-FFF2-40B4-BE49-F238E27FC236}">
                <a16:creationId xmlns:a16="http://schemas.microsoft.com/office/drawing/2014/main" id="{6F12492C-C989-603A-6CE8-05F956E4C239}"/>
              </a:ext>
            </a:extLst>
          </p:cNvPr>
          <p:cNvGraphicFramePr/>
          <p:nvPr>
            <p:extLst>
              <p:ext uri="{D42A27DB-BD31-4B8C-83A1-F6EECF244321}">
                <p14:modId xmlns:p14="http://schemas.microsoft.com/office/powerpoint/2010/main" val="1218125814"/>
              </p:ext>
            </p:extLst>
          </p:nvPr>
        </p:nvGraphicFramePr>
        <p:xfrm>
          <a:off x="-2145921" y="1996558"/>
          <a:ext cx="9984412" cy="65575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6">
            <a:extLst>
              <a:ext uri="{FF2B5EF4-FFF2-40B4-BE49-F238E27FC236}">
                <a16:creationId xmlns:a16="http://schemas.microsoft.com/office/drawing/2014/main" id="{43DA2D60-10C2-D79F-5E64-DFE561F599F0}"/>
              </a:ext>
            </a:extLst>
          </p:cNvPr>
          <p:cNvSpPr/>
          <p:nvPr/>
        </p:nvSpPr>
        <p:spPr>
          <a:xfrm>
            <a:off x="5073695" y="1996558"/>
            <a:ext cx="12427226" cy="6557524"/>
          </a:xfrm>
          <a:prstGeom prst="rect">
            <a:avLst/>
          </a:prstGeom>
          <a:noFill/>
          <a:ln w="47625">
            <a:prstDash val="dash"/>
          </a:ln>
        </p:spPr>
        <p:style>
          <a:lnRef idx="2">
            <a:schemeClr val="dk1"/>
          </a:lnRef>
          <a:fillRef idx="1">
            <a:schemeClr val="lt1"/>
          </a:fillRef>
          <a:effectRef idx="0">
            <a:schemeClr val="dk1"/>
          </a:effectRef>
          <a:fontRef idx="minor">
            <a:schemeClr val="dk1"/>
          </a:fontRef>
        </p:style>
        <p:txBody>
          <a:bodyPr rtlCol="0" anchor="ctr"/>
          <a:lstStyle/>
          <a:p>
            <a:pPr algn="ctr"/>
            <a:endParaRPr lang="en-NL" sz="3600" dirty="0"/>
          </a:p>
        </p:txBody>
      </p:sp>
      <p:sp>
        <p:nvSpPr>
          <p:cNvPr id="9" name="TextBox 8">
            <a:extLst>
              <a:ext uri="{FF2B5EF4-FFF2-40B4-BE49-F238E27FC236}">
                <a16:creationId xmlns:a16="http://schemas.microsoft.com/office/drawing/2014/main" id="{BE427A5A-3339-901D-E5E3-2694EF68D083}"/>
              </a:ext>
            </a:extLst>
          </p:cNvPr>
          <p:cNvSpPr txBox="1"/>
          <p:nvPr/>
        </p:nvSpPr>
        <p:spPr>
          <a:xfrm>
            <a:off x="9070974" y="7679041"/>
            <a:ext cx="5488810" cy="646331"/>
          </a:xfrm>
          <a:prstGeom prst="rect">
            <a:avLst/>
          </a:prstGeom>
          <a:noFill/>
        </p:spPr>
        <p:txBody>
          <a:bodyPr wrap="none" rtlCol="0">
            <a:spAutoFit/>
          </a:bodyPr>
          <a:lstStyle/>
          <a:p>
            <a:r>
              <a:rPr lang="en-NL" sz="3600" b="1" i="1" dirty="0">
                <a:solidFill>
                  <a:srgbClr val="FF0000"/>
                </a:solidFill>
              </a:rPr>
              <a:t>What does it mean for you?</a:t>
            </a:r>
          </a:p>
        </p:txBody>
      </p:sp>
      <p:sp>
        <p:nvSpPr>
          <p:cNvPr id="11" name="TextBox 10">
            <a:extLst>
              <a:ext uri="{FF2B5EF4-FFF2-40B4-BE49-F238E27FC236}">
                <a16:creationId xmlns:a16="http://schemas.microsoft.com/office/drawing/2014/main" id="{78B8A315-1DAD-BE48-8A28-3C7D23E9E41E}"/>
              </a:ext>
            </a:extLst>
          </p:cNvPr>
          <p:cNvSpPr txBox="1"/>
          <p:nvPr/>
        </p:nvSpPr>
        <p:spPr>
          <a:xfrm>
            <a:off x="11980166" y="3955484"/>
            <a:ext cx="2265364" cy="1077218"/>
          </a:xfrm>
          <a:prstGeom prst="rect">
            <a:avLst/>
          </a:prstGeom>
          <a:noFill/>
        </p:spPr>
        <p:txBody>
          <a:bodyPr wrap="none" rtlCol="0">
            <a:spAutoFit/>
          </a:bodyPr>
          <a:lstStyle/>
          <a:p>
            <a:pPr algn="ctr"/>
            <a:r>
              <a:rPr lang="en-NL" sz="3200" b="1" dirty="0"/>
              <a:t>Safeguard &amp;</a:t>
            </a:r>
          </a:p>
          <a:p>
            <a:pPr algn="ctr"/>
            <a:r>
              <a:rPr lang="en-NL" sz="3200" b="1" dirty="0"/>
              <a:t>Security</a:t>
            </a:r>
          </a:p>
        </p:txBody>
      </p:sp>
      <p:sp>
        <p:nvSpPr>
          <p:cNvPr id="14" name="TextBox 13">
            <a:extLst>
              <a:ext uri="{FF2B5EF4-FFF2-40B4-BE49-F238E27FC236}">
                <a16:creationId xmlns:a16="http://schemas.microsoft.com/office/drawing/2014/main" id="{9E9ACE6D-AD65-2880-3869-3B6F0228E8C0}"/>
              </a:ext>
            </a:extLst>
          </p:cNvPr>
          <p:cNvSpPr txBox="1"/>
          <p:nvPr/>
        </p:nvSpPr>
        <p:spPr>
          <a:xfrm>
            <a:off x="15056627" y="3978632"/>
            <a:ext cx="1914498" cy="1077218"/>
          </a:xfrm>
          <a:prstGeom prst="rect">
            <a:avLst/>
          </a:prstGeom>
          <a:noFill/>
        </p:spPr>
        <p:txBody>
          <a:bodyPr wrap="none" rtlCol="0">
            <a:spAutoFit/>
          </a:bodyPr>
          <a:lstStyle/>
          <a:p>
            <a:pPr algn="ctr"/>
            <a:r>
              <a:rPr lang="en-NL" sz="3200" b="1" dirty="0"/>
              <a:t>Scope</a:t>
            </a:r>
          </a:p>
          <a:p>
            <a:pPr algn="ctr"/>
            <a:r>
              <a:rPr lang="en-NL" sz="3200" b="1" dirty="0"/>
              <a:t>Limitation</a:t>
            </a:r>
          </a:p>
        </p:txBody>
      </p:sp>
      <p:pic>
        <p:nvPicPr>
          <p:cNvPr id="3" name="Picture 2">
            <a:extLst>
              <a:ext uri="{FF2B5EF4-FFF2-40B4-BE49-F238E27FC236}">
                <a16:creationId xmlns:a16="http://schemas.microsoft.com/office/drawing/2014/main" id="{8A2659CE-A6CC-0B0E-44A6-25578A27DA23}"/>
              </a:ext>
            </a:extLst>
          </p:cNvPr>
          <p:cNvPicPr>
            <a:picLocks noChangeAspect="1"/>
          </p:cNvPicPr>
          <p:nvPr/>
        </p:nvPicPr>
        <p:blipFill>
          <a:blip r:embed="rId8"/>
          <a:stretch>
            <a:fillRect/>
          </a:stretch>
        </p:blipFill>
        <p:spPr>
          <a:xfrm>
            <a:off x="12286579" y="2411303"/>
            <a:ext cx="1468698" cy="1468698"/>
          </a:xfrm>
          <a:prstGeom prst="rect">
            <a:avLst/>
          </a:prstGeom>
        </p:spPr>
      </p:pic>
      <p:pic>
        <p:nvPicPr>
          <p:cNvPr id="4" name="Picture 3">
            <a:extLst>
              <a:ext uri="{FF2B5EF4-FFF2-40B4-BE49-F238E27FC236}">
                <a16:creationId xmlns:a16="http://schemas.microsoft.com/office/drawing/2014/main" id="{6A83F29A-8DC9-3AC5-CBCA-B479FA408E0D}"/>
              </a:ext>
            </a:extLst>
          </p:cNvPr>
          <p:cNvPicPr>
            <a:picLocks noChangeAspect="1"/>
          </p:cNvPicPr>
          <p:nvPr/>
        </p:nvPicPr>
        <p:blipFill>
          <a:blip r:embed="rId9"/>
          <a:stretch>
            <a:fillRect/>
          </a:stretch>
        </p:blipFill>
        <p:spPr>
          <a:xfrm>
            <a:off x="15400273" y="2652799"/>
            <a:ext cx="1227202" cy="1227202"/>
          </a:xfrm>
          <a:prstGeom prst="rect">
            <a:avLst/>
          </a:prstGeom>
        </p:spPr>
      </p:pic>
      <p:pic>
        <p:nvPicPr>
          <p:cNvPr id="8" name="Picture 7">
            <a:extLst>
              <a:ext uri="{FF2B5EF4-FFF2-40B4-BE49-F238E27FC236}">
                <a16:creationId xmlns:a16="http://schemas.microsoft.com/office/drawing/2014/main" id="{48089FBE-C6C8-BD9D-B5C0-4127EC57E626}"/>
              </a:ext>
            </a:extLst>
          </p:cNvPr>
          <p:cNvPicPr>
            <a:picLocks noChangeAspect="1"/>
          </p:cNvPicPr>
          <p:nvPr/>
        </p:nvPicPr>
        <p:blipFill>
          <a:blip r:embed="rId10"/>
          <a:stretch>
            <a:fillRect/>
          </a:stretch>
        </p:blipFill>
        <p:spPr>
          <a:xfrm>
            <a:off x="6099595" y="2497863"/>
            <a:ext cx="1468698" cy="1468698"/>
          </a:xfrm>
          <a:prstGeom prst="rect">
            <a:avLst/>
          </a:prstGeom>
        </p:spPr>
      </p:pic>
      <p:sp>
        <p:nvSpPr>
          <p:cNvPr id="15" name="TextBox 14">
            <a:extLst>
              <a:ext uri="{FF2B5EF4-FFF2-40B4-BE49-F238E27FC236}">
                <a16:creationId xmlns:a16="http://schemas.microsoft.com/office/drawing/2014/main" id="{E2385095-3212-2C82-4BB8-284525EDEEB5}"/>
              </a:ext>
            </a:extLst>
          </p:cNvPr>
          <p:cNvSpPr txBox="1"/>
          <p:nvPr/>
        </p:nvSpPr>
        <p:spPr>
          <a:xfrm>
            <a:off x="5744543" y="3856852"/>
            <a:ext cx="2178802" cy="1077218"/>
          </a:xfrm>
          <a:prstGeom prst="rect">
            <a:avLst/>
          </a:prstGeom>
          <a:noFill/>
        </p:spPr>
        <p:txBody>
          <a:bodyPr wrap="none" rtlCol="0">
            <a:spAutoFit/>
          </a:bodyPr>
          <a:lstStyle/>
          <a:p>
            <a:pPr algn="ctr"/>
            <a:r>
              <a:rPr lang="en-NL" sz="3200" b="1" dirty="0"/>
              <a:t>Regulatory</a:t>
            </a:r>
          </a:p>
          <a:p>
            <a:pPr algn="ctr"/>
            <a:r>
              <a:rPr lang="en-NL" sz="3200" b="1" dirty="0"/>
              <a:t>Compliance</a:t>
            </a:r>
          </a:p>
        </p:txBody>
      </p:sp>
      <p:pic>
        <p:nvPicPr>
          <p:cNvPr id="16" name="Picture 15">
            <a:extLst>
              <a:ext uri="{FF2B5EF4-FFF2-40B4-BE49-F238E27FC236}">
                <a16:creationId xmlns:a16="http://schemas.microsoft.com/office/drawing/2014/main" id="{86005FB4-E33A-D2CF-5F6D-CDD172426D10}"/>
              </a:ext>
            </a:extLst>
          </p:cNvPr>
          <p:cNvPicPr>
            <a:picLocks noChangeAspect="1"/>
          </p:cNvPicPr>
          <p:nvPr/>
        </p:nvPicPr>
        <p:blipFill>
          <a:blip r:embed="rId11"/>
          <a:stretch>
            <a:fillRect/>
          </a:stretch>
        </p:blipFill>
        <p:spPr>
          <a:xfrm>
            <a:off x="9289741" y="2497863"/>
            <a:ext cx="1468698" cy="1468698"/>
          </a:xfrm>
          <a:prstGeom prst="rect">
            <a:avLst/>
          </a:prstGeom>
        </p:spPr>
      </p:pic>
      <p:sp>
        <p:nvSpPr>
          <p:cNvPr id="17" name="TextBox 16">
            <a:extLst>
              <a:ext uri="{FF2B5EF4-FFF2-40B4-BE49-F238E27FC236}">
                <a16:creationId xmlns:a16="http://schemas.microsoft.com/office/drawing/2014/main" id="{ADC6D88C-B1AF-8CB1-0B6D-BE457C8314E3}"/>
              </a:ext>
            </a:extLst>
          </p:cNvPr>
          <p:cNvSpPr txBox="1"/>
          <p:nvPr/>
        </p:nvSpPr>
        <p:spPr>
          <a:xfrm>
            <a:off x="9016208" y="3880000"/>
            <a:ext cx="1761636" cy="1077218"/>
          </a:xfrm>
          <a:prstGeom prst="rect">
            <a:avLst/>
          </a:prstGeom>
          <a:noFill/>
        </p:spPr>
        <p:txBody>
          <a:bodyPr wrap="none" rtlCol="0">
            <a:spAutoFit/>
          </a:bodyPr>
          <a:lstStyle/>
          <a:p>
            <a:pPr algn="ctr"/>
            <a:r>
              <a:rPr lang="en-NL" sz="3200" b="1" dirty="0"/>
              <a:t>Informed</a:t>
            </a:r>
          </a:p>
          <a:p>
            <a:pPr algn="ctr"/>
            <a:r>
              <a:rPr lang="en-NL" sz="3200" b="1" dirty="0"/>
              <a:t>Consent</a:t>
            </a:r>
          </a:p>
        </p:txBody>
      </p:sp>
      <p:sp>
        <p:nvSpPr>
          <p:cNvPr id="18" name="TextBox 17">
            <a:extLst>
              <a:ext uri="{FF2B5EF4-FFF2-40B4-BE49-F238E27FC236}">
                <a16:creationId xmlns:a16="http://schemas.microsoft.com/office/drawing/2014/main" id="{36E0D211-7131-86CA-0A44-4C194E6FBAE5}"/>
              </a:ext>
            </a:extLst>
          </p:cNvPr>
          <p:cNvSpPr txBox="1"/>
          <p:nvPr/>
        </p:nvSpPr>
        <p:spPr>
          <a:xfrm>
            <a:off x="12080931" y="6532844"/>
            <a:ext cx="1851789" cy="1077218"/>
          </a:xfrm>
          <a:prstGeom prst="rect">
            <a:avLst/>
          </a:prstGeom>
          <a:noFill/>
        </p:spPr>
        <p:txBody>
          <a:bodyPr wrap="none" rtlCol="0">
            <a:spAutoFit/>
          </a:bodyPr>
          <a:lstStyle/>
          <a:p>
            <a:pPr algn="ctr"/>
            <a:r>
              <a:rPr lang="en-NL" sz="3200" b="1" dirty="0"/>
              <a:t>Data at</a:t>
            </a:r>
          </a:p>
          <a:p>
            <a:pPr algn="ctr"/>
            <a:r>
              <a:rPr lang="en-NL" sz="3200" b="1" dirty="0"/>
              <a:t>Minimum</a:t>
            </a:r>
          </a:p>
        </p:txBody>
      </p:sp>
      <p:sp>
        <p:nvSpPr>
          <p:cNvPr id="19" name="TextBox 18">
            <a:extLst>
              <a:ext uri="{FF2B5EF4-FFF2-40B4-BE49-F238E27FC236}">
                <a16:creationId xmlns:a16="http://schemas.microsoft.com/office/drawing/2014/main" id="{A617F309-94F4-E75E-B738-1653C3D82B20}"/>
              </a:ext>
            </a:extLst>
          </p:cNvPr>
          <p:cNvSpPr txBox="1"/>
          <p:nvPr/>
        </p:nvSpPr>
        <p:spPr>
          <a:xfrm>
            <a:off x="14938653" y="6518234"/>
            <a:ext cx="1858201" cy="1077218"/>
          </a:xfrm>
          <a:prstGeom prst="rect">
            <a:avLst/>
          </a:prstGeom>
          <a:noFill/>
        </p:spPr>
        <p:txBody>
          <a:bodyPr wrap="none" rtlCol="0">
            <a:spAutoFit/>
          </a:bodyPr>
          <a:lstStyle/>
          <a:p>
            <a:pPr algn="ctr"/>
            <a:r>
              <a:rPr lang="en-NL" sz="3200" b="1" dirty="0"/>
              <a:t>Data</a:t>
            </a:r>
          </a:p>
          <a:p>
            <a:pPr algn="ctr"/>
            <a:r>
              <a:rPr lang="en-NL" sz="3200" b="1" dirty="0"/>
              <a:t>Retention</a:t>
            </a:r>
          </a:p>
        </p:txBody>
      </p:sp>
      <p:pic>
        <p:nvPicPr>
          <p:cNvPr id="20" name="Picture 19">
            <a:extLst>
              <a:ext uri="{FF2B5EF4-FFF2-40B4-BE49-F238E27FC236}">
                <a16:creationId xmlns:a16="http://schemas.microsoft.com/office/drawing/2014/main" id="{C9DD6C73-4AD3-B0BA-9283-FBF266A2D2F5}"/>
              </a:ext>
            </a:extLst>
          </p:cNvPr>
          <p:cNvPicPr>
            <a:picLocks noChangeAspect="1"/>
          </p:cNvPicPr>
          <p:nvPr/>
        </p:nvPicPr>
        <p:blipFill>
          <a:blip r:embed="rId12"/>
          <a:stretch>
            <a:fillRect/>
          </a:stretch>
        </p:blipFill>
        <p:spPr>
          <a:xfrm>
            <a:off x="12195303" y="5157513"/>
            <a:ext cx="1468698" cy="1468698"/>
          </a:xfrm>
          <a:prstGeom prst="rect">
            <a:avLst/>
          </a:prstGeom>
        </p:spPr>
      </p:pic>
      <p:pic>
        <p:nvPicPr>
          <p:cNvPr id="21" name="Picture 20">
            <a:extLst>
              <a:ext uri="{FF2B5EF4-FFF2-40B4-BE49-F238E27FC236}">
                <a16:creationId xmlns:a16="http://schemas.microsoft.com/office/drawing/2014/main" id="{F47D0B02-CFF0-FEE8-D389-1AC8DC6D62F5}"/>
              </a:ext>
            </a:extLst>
          </p:cNvPr>
          <p:cNvPicPr>
            <a:picLocks noChangeAspect="1"/>
          </p:cNvPicPr>
          <p:nvPr/>
        </p:nvPicPr>
        <p:blipFill>
          <a:blip r:embed="rId13"/>
          <a:stretch>
            <a:fillRect/>
          </a:stretch>
        </p:blipFill>
        <p:spPr>
          <a:xfrm>
            <a:off x="15179702" y="5171040"/>
            <a:ext cx="1422400" cy="1422400"/>
          </a:xfrm>
          <a:prstGeom prst="rect">
            <a:avLst/>
          </a:prstGeom>
        </p:spPr>
      </p:pic>
      <p:pic>
        <p:nvPicPr>
          <p:cNvPr id="22" name="Picture 21">
            <a:extLst>
              <a:ext uri="{FF2B5EF4-FFF2-40B4-BE49-F238E27FC236}">
                <a16:creationId xmlns:a16="http://schemas.microsoft.com/office/drawing/2014/main" id="{C22A5186-ACA6-54B0-C98C-FF78D2D45F07}"/>
              </a:ext>
            </a:extLst>
          </p:cNvPr>
          <p:cNvPicPr>
            <a:picLocks noChangeAspect="1"/>
          </p:cNvPicPr>
          <p:nvPr/>
        </p:nvPicPr>
        <p:blipFill>
          <a:blip r:embed="rId14"/>
          <a:stretch>
            <a:fillRect/>
          </a:stretch>
        </p:blipFill>
        <p:spPr>
          <a:xfrm>
            <a:off x="9218134" y="5163732"/>
            <a:ext cx="1372540" cy="1372540"/>
          </a:xfrm>
          <a:prstGeom prst="rect">
            <a:avLst/>
          </a:prstGeom>
        </p:spPr>
      </p:pic>
      <p:sp>
        <p:nvSpPr>
          <p:cNvPr id="23" name="TextBox 22">
            <a:extLst>
              <a:ext uri="{FF2B5EF4-FFF2-40B4-BE49-F238E27FC236}">
                <a16:creationId xmlns:a16="http://schemas.microsoft.com/office/drawing/2014/main" id="{C6A9EB18-F873-16A3-63A9-9CC37769CEFB}"/>
              </a:ext>
            </a:extLst>
          </p:cNvPr>
          <p:cNvSpPr txBox="1"/>
          <p:nvPr/>
        </p:nvSpPr>
        <p:spPr>
          <a:xfrm>
            <a:off x="8259784" y="6435037"/>
            <a:ext cx="3496728" cy="1077218"/>
          </a:xfrm>
          <a:prstGeom prst="rect">
            <a:avLst/>
          </a:prstGeom>
          <a:noFill/>
        </p:spPr>
        <p:txBody>
          <a:bodyPr wrap="square" rtlCol="0">
            <a:spAutoFit/>
          </a:bodyPr>
          <a:lstStyle/>
          <a:p>
            <a:pPr algn="ctr"/>
            <a:r>
              <a:rPr lang="en-NL" sz="3200" b="1" dirty="0"/>
              <a:t>Anonymization/</a:t>
            </a:r>
          </a:p>
          <a:p>
            <a:pPr algn="ctr"/>
            <a:r>
              <a:rPr lang="en-NL" sz="3200" b="1" dirty="0"/>
              <a:t>Pseudonymization</a:t>
            </a:r>
          </a:p>
        </p:txBody>
      </p:sp>
      <p:pic>
        <p:nvPicPr>
          <p:cNvPr id="10" name="Picture 9">
            <a:extLst>
              <a:ext uri="{FF2B5EF4-FFF2-40B4-BE49-F238E27FC236}">
                <a16:creationId xmlns:a16="http://schemas.microsoft.com/office/drawing/2014/main" id="{31B0CCC4-B9B9-0AEE-FEA0-F23BFD9E6F12}"/>
              </a:ext>
            </a:extLst>
          </p:cNvPr>
          <p:cNvPicPr>
            <a:picLocks noChangeAspect="1"/>
          </p:cNvPicPr>
          <p:nvPr/>
        </p:nvPicPr>
        <p:blipFill>
          <a:blip r:embed="rId15"/>
          <a:stretch>
            <a:fillRect/>
          </a:stretch>
        </p:blipFill>
        <p:spPr>
          <a:xfrm>
            <a:off x="6025847" y="5125035"/>
            <a:ext cx="1468698" cy="1468698"/>
          </a:xfrm>
          <a:prstGeom prst="rect">
            <a:avLst/>
          </a:prstGeom>
        </p:spPr>
      </p:pic>
      <p:sp>
        <p:nvSpPr>
          <p:cNvPr id="12" name="TextBox 11">
            <a:extLst>
              <a:ext uri="{FF2B5EF4-FFF2-40B4-BE49-F238E27FC236}">
                <a16:creationId xmlns:a16="http://schemas.microsoft.com/office/drawing/2014/main" id="{DADA43A6-9288-1BA9-0977-F51FE57C7755}"/>
              </a:ext>
            </a:extLst>
          </p:cNvPr>
          <p:cNvSpPr txBox="1"/>
          <p:nvPr/>
        </p:nvSpPr>
        <p:spPr>
          <a:xfrm>
            <a:off x="5478240" y="6509490"/>
            <a:ext cx="2563907" cy="1077218"/>
          </a:xfrm>
          <a:prstGeom prst="rect">
            <a:avLst/>
          </a:prstGeom>
          <a:noFill/>
        </p:spPr>
        <p:txBody>
          <a:bodyPr wrap="none" rtlCol="0">
            <a:spAutoFit/>
          </a:bodyPr>
          <a:lstStyle/>
          <a:p>
            <a:pPr algn="ctr"/>
            <a:r>
              <a:rPr lang="en-NL" sz="3200" b="1" dirty="0"/>
              <a:t>Control &amp; </a:t>
            </a:r>
          </a:p>
          <a:p>
            <a:pPr algn="ctr"/>
            <a:r>
              <a:rPr lang="en-NL" sz="3200" b="1" dirty="0"/>
              <a:t>Responsibility</a:t>
            </a:r>
          </a:p>
        </p:txBody>
      </p:sp>
      <p:sp>
        <p:nvSpPr>
          <p:cNvPr id="26" name="TextBox 44">
            <a:extLst>
              <a:ext uri="{FF2B5EF4-FFF2-40B4-BE49-F238E27FC236}">
                <a16:creationId xmlns:a16="http://schemas.microsoft.com/office/drawing/2014/main" id="{96C4A93D-EFA4-2B92-1509-348E5CDE2503}"/>
              </a:ext>
            </a:extLst>
          </p:cNvPr>
          <p:cNvSpPr txBox="1"/>
          <p:nvPr/>
        </p:nvSpPr>
        <p:spPr>
          <a:xfrm>
            <a:off x="685800" y="671802"/>
            <a:ext cx="15874139" cy="1250920"/>
          </a:xfrm>
          <a:prstGeom prst="rect">
            <a:avLst/>
          </a:prstGeom>
        </p:spPr>
        <p:txBody>
          <a:bodyPr wrap="square" lIns="0" tIns="0" rIns="0" bIns="0" rtlCol="0" anchor="t">
            <a:spAutoFit/>
          </a:bodyPr>
          <a:lstStyle/>
          <a:p>
            <a:pPr algn="l">
              <a:lnSpc>
                <a:spcPts val="10199"/>
              </a:lnSpc>
            </a:pPr>
            <a:r>
              <a:rPr lang="en-US" sz="8499" b="1" dirty="0">
                <a:solidFill>
                  <a:srgbClr val="C81919"/>
                </a:solidFill>
                <a:latin typeface="TT Hoves Bold"/>
                <a:ea typeface="TT Hoves Bold"/>
                <a:cs typeface="TT Hoves Bold"/>
                <a:sym typeface="TT Hoves Bold"/>
              </a:rPr>
              <a:t>GDPR Principles in Short</a:t>
            </a:r>
          </a:p>
        </p:txBody>
      </p:sp>
      <p:grpSp>
        <p:nvGrpSpPr>
          <p:cNvPr id="27" name="Group 2">
            <a:extLst>
              <a:ext uri="{FF2B5EF4-FFF2-40B4-BE49-F238E27FC236}">
                <a16:creationId xmlns:a16="http://schemas.microsoft.com/office/drawing/2014/main" id="{09C69EE9-1063-262C-9C92-3CBEB5CEA4BA}"/>
              </a:ext>
            </a:extLst>
          </p:cNvPr>
          <p:cNvGrpSpPr/>
          <p:nvPr/>
        </p:nvGrpSpPr>
        <p:grpSpPr>
          <a:xfrm rot="-10800000">
            <a:off x="14447117" y="-331087"/>
            <a:ext cx="7681766" cy="3540443"/>
            <a:chOff x="0" y="0"/>
            <a:chExt cx="406400" cy="187305"/>
          </a:xfrm>
        </p:grpSpPr>
        <p:sp>
          <p:nvSpPr>
            <p:cNvPr id="28" name="Freeform 3">
              <a:extLst>
                <a:ext uri="{FF2B5EF4-FFF2-40B4-BE49-F238E27FC236}">
                  <a16:creationId xmlns:a16="http://schemas.microsoft.com/office/drawing/2014/main" id="{161719A3-3499-BCA7-879C-8E9EBCA433BC}"/>
                </a:ext>
              </a:extLst>
            </p:cNvPr>
            <p:cNvSpPr/>
            <p:nvPr/>
          </p:nvSpPr>
          <p:spPr>
            <a:xfrm>
              <a:off x="0" y="0"/>
              <a:ext cx="406400" cy="187305"/>
            </a:xfrm>
            <a:custGeom>
              <a:avLst/>
              <a:gdLst/>
              <a:ahLst/>
              <a:cxnLst/>
              <a:rect l="l" t="t" r="r" b="b"/>
              <a:pathLst>
                <a:path w="406400" h="187305">
                  <a:moveTo>
                    <a:pt x="203200" y="0"/>
                  </a:moveTo>
                  <a:lnTo>
                    <a:pt x="203200" y="0"/>
                  </a:lnTo>
                  <a:lnTo>
                    <a:pt x="406400" y="187305"/>
                  </a:lnTo>
                  <a:lnTo>
                    <a:pt x="0" y="187305"/>
                  </a:lnTo>
                  <a:lnTo>
                    <a:pt x="203200" y="0"/>
                  </a:lnTo>
                  <a:close/>
                </a:path>
              </a:pathLst>
            </a:custGeom>
            <a:solidFill>
              <a:srgbClr val="C81919">
                <a:alpha val="80000"/>
              </a:srgbClr>
            </a:solidFill>
          </p:spPr>
          <p:txBody>
            <a:bodyPr/>
            <a:lstStyle/>
            <a:p>
              <a:endParaRPr lang="en-US"/>
            </a:p>
          </p:txBody>
        </p:sp>
        <p:sp>
          <p:nvSpPr>
            <p:cNvPr id="29" name="TextBox 4">
              <a:extLst>
                <a:ext uri="{FF2B5EF4-FFF2-40B4-BE49-F238E27FC236}">
                  <a16:creationId xmlns:a16="http://schemas.microsoft.com/office/drawing/2014/main" id="{A4645979-69F2-EF02-572C-0EF9F47038EC}"/>
                </a:ext>
              </a:extLst>
            </p:cNvPr>
            <p:cNvSpPr txBox="1"/>
            <p:nvPr/>
          </p:nvSpPr>
          <p:spPr>
            <a:xfrm>
              <a:off x="127000" y="-38100"/>
              <a:ext cx="152400" cy="225405"/>
            </a:xfrm>
            <a:prstGeom prst="rect">
              <a:avLst/>
            </a:prstGeom>
          </p:spPr>
          <p:txBody>
            <a:bodyPr lIns="50800" tIns="50800" rIns="50800" bIns="50800" rtlCol="0" anchor="ctr"/>
            <a:lstStyle/>
            <a:p>
              <a:pPr algn="ctr">
                <a:lnSpc>
                  <a:spcPts val="2100"/>
                </a:lnSpc>
              </a:pPr>
              <a:endParaRPr/>
            </a:p>
          </p:txBody>
        </p:sp>
      </p:grpSp>
      <p:sp>
        <p:nvSpPr>
          <p:cNvPr id="30" name="Freeform 8">
            <a:extLst>
              <a:ext uri="{FF2B5EF4-FFF2-40B4-BE49-F238E27FC236}">
                <a16:creationId xmlns:a16="http://schemas.microsoft.com/office/drawing/2014/main" id="{9F4CE3C5-BB4D-E7AC-8FCA-3C45CDCAAD8B}"/>
              </a:ext>
            </a:extLst>
          </p:cNvPr>
          <p:cNvSpPr/>
          <p:nvPr/>
        </p:nvSpPr>
        <p:spPr>
          <a:xfrm>
            <a:off x="1028700" y="9226734"/>
            <a:ext cx="2001124" cy="545916"/>
          </a:xfrm>
          <a:custGeom>
            <a:avLst/>
            <a:gdLst/>
            <a:ahLst/>
            <a:cxnLst/>
            <a:rect l="l" t="t" r="r" b="b"/>
            <a:pathLst>
              <a:path w="2001124" h="545916">
                <a:moveTo>
                  <a:pt x="0" y="0"/>
                </a:moveTo>
                <a:lnTo>
                  <a:pt x="2001124" y="0"/>
                </a:lnTo>
                <a:lnTo>
                  <a:pt x="2001124" y="545916"/>
                </a:lnTo>
                <a:lnTo>
                  <a:pt x="0" y="545916"/>
                </a:lnTo>
                <a:lnTo>
                  <a:pt x="0" y="0"/>
                </a:lnTo>
                <a:close/>
              </a:path>
            </a:pathLst>
          </a:custGeom>
          <a:blipFill>
            <a:blip r:embed="rId16"/>
            <a:stretch>
              <a:fillRect/>
            </a:stretch>
          </a:blipFill>
        </p:spPr>
        <p:txBody>
          <a:bodyPr/>
          <a:lstStyle/>
          <a:p>
            <a:endParaRPr lang="en-US"/>
          </a:p>
        </p:txBody>
      </p:sp>
      <p:grpSp>
        <p:nvGrpSpPr>
          <p:cNvPr id="31" name="Group 31">
            <a:extLst>
              <a:ext uri="{FF2B5EF4-FFF2-40B4-BE49-F238E27FC236}">
                <a16:creationId xmlns:a16="http://schemas.microsoft.com/office/drawing/2014/main" id="{53F500AD-DC64-65C9-0817-4FFDA358AE64}"/>
              </a:ext>
            </a:extLst>
          </p:cNvPr>
          <p:cNvGrpSpPr/>
          <p:nvPr/>
        </p:nvGrpSpPr>
        <p:grpSpPr>
          <a:xfrm>
            <a:off x="13814230" y="8958262"/>
            <a:ext cx="6103398" cy="1628775"/>
            <a:chOff x="0" y="0"/>
            <a:chExt cx="1111305" cy="296567"/>
          </a:xfrm>
        </p:grpSpPr>
        <p:sp>
          <p:nvSpPr>
            <p:cNvPr id="32" name="Freeform 32">
              <a:extLst>
                <a:ext uri="{FF2B5EF4-FFF2-40B4-BE49-F238E27FC236}">
                  <a16:creationId xmlns:a16="http://schemas.microsoft.com/office/drawing/2014/main" id="{73945C33-ACC8-EA78-6062-B5D676AF61F5}"/>
                </a:ext>
              </a:extLst>
            </p:cNvPr>
            <p:cNvSpPr/>
            <p:nvPr/>
          </p:nvSpPr>
          <p:spPr>
            <a:xfrm>
              <a:off x="0" y="0"/>
              <a:ext cx="1111305" cy="296567"/>
            </a:xfrm>
            <a:custGeom>
              <a:avLst/>
              <a:gdLst/>
              <a:ahLst/>
              <a:cxnLst/>
              <a:rect l="l" t="t" r="r" b="b"/>
              <a:pathLst>
                <a:path w="1111305" h="296567">
                  <a:moveTo>
                    <a:pt x="203200" y="0"/>
                  </a:moveTo>
                  <a:lnTo>
                    <a:pt x="908105" y="0"/>
                  </a:lnTo>
                  <a:lnTo>
                    <a:pt x="1111305" y="296567"/>
                  </a:lnTo>
                  <a:lnTo>
                    <a:pt x="0" y="296567"/>
                  </a:lnTo>
                  <a:lnTo>
                    <a:pt x="203200" y="0"/>
                  </a:lnTo>
                  <a:close/>
                </a:path>
              </a:pathLst>
            </a:custGeom>
            <a:solidFill>
              <a:srgbClr val="C81919"/>
            </a:solidFill>
          </p:spPr>
          <p:txBody>
            <a:bodyPr/>
            <a:lstStyle/>
            <a:p>
              <a:endParaRPr lang="en-US"/>
            </a:p>
          </p:txBody>
        </p:sp>
        <p:sp>
          <p:nvSpPr>
            <p:cNvPr id="33" name="TextBox 33">
              <a:extLst>
                <a:ext uri="{FF2B5EF4-FFF2-40B4-BE49-F238E27FC236}">
                  <a16:creationId xmlns:a16="http://schemas.microsoft.com/office/drawing/2014/main" id="{0DCE8BFC-134C-B9E2-36A2-499B0AB4BC19}"/>
                </a:ext>
              </a:extLst>
            </p:cNvPr>
            <p:cNvSpPr txBox="1"/>
            <p:nvPr/>
          </p:nvSpPr>
          <p:spPr>
            <a:xfrm>
              <a:off x="127000" y="-38100"/>
              <a:ext cx="857305" cy="334667"/>
            </a:xfrm>
            <a:prstGeom prst="rect">
              <a:avLst/>
            </a:prstGeom>
          </p:spPr>
          <p:txBody>
            <a:bodyPr lIns="50800" tIns="50800" rIns="50800" bIns="50800" rtlCol="0" anchor="ctr"/>
            <a:lstStyle/>
            <a:p>
              <a:pPr algn="ctr">
                <a:lnSpc>
                  <a:spcPts val="2100"/>
                </a:lnSpc>
              </a:pPr>
              <a:endParaRPr/>
            </a:p>
          </p:txBody>
        </p:sp>
      </p:grpSp>
      <p:sp>
        <p:nvSpPr>
          <p:cNvPr id="34" name="TextBox 18">
            <a:extLst>
              <a:ext uri="{FF2B5EF4-FFF2-40B4-BE49-F238E27FC236}">
                <a16:creationId xmlns:a16="http://schemas.microsoft.com/office/drawing/2014/main" id="{816E6A9F-E06F-D3ED-8D13-0514EF885707}"/>
              </a:ext>
            </a:extLst>
          </p:cNvPr>
          <p:cNvSpPr txBox="1"/>
          <p:nvPr/>
        </p:nvSpPr>
        <p:spPr>
          <a:xfrm>
            <a:off x="15936698" y="9541692"/>
            <a:ext cx="1821942" cy="280718"/>
          </a:xfrm>
          <a:prstGeom prst="rect">
            <a:avLst/>
          </a:prstGeom>
        </p:spPr>
        <p:txBody>
          <a:bodyPr lIns="0" tIns="0" rIns="0" bIns="0" rtlCol="0" anchor="t">
            <a:spAutoFit/>
          </a:bodyPr>
          <a:lstStyle/>
          <a:p>
            <a:pPr algn="l">
              <a:lnSpc>
                <a:spcPts val="2340"/>
              </a:lnSpc>
            </a:pPr>
            <a:r>
              <a:rPr lang="en-US" sz="1800" b="1" dirty="0">
                <a:solidFill>
                  <a:srgbClr val="FFFFFF"/>
                </a:solidFill>
                <a:latin typeface="Helios Bold"/>
                <a:ea typeface="Helios Bold"/>
                <a:cs typeface="Helios Bold"/>
                <a:sym typeface="Helios Bold"/>
              </a:rPr>
              <a:t>Data Bites </a:t>
            </a:r>
            <a:r>
              <a:rPr lang="en-US" b="1" dirty="0">
                <a:solidFill>
                  <a:srgbClr val="FFFFFF"/>
                </a:solidFill>
                <a:latin typeface="Helios Bold"/>
                <a:ea typeface="Helios Bold"/>
                <a:cs typeface="Helios Bold"/>
                <a:sym typeface="Helios Bold"/>
              </a:rPr>
              <a:t>2026</a:t>
            </a:r>
            <a:endParaRPr lang="en-US" dirty="0"/>
          </a:p>
        </p:txBody>
      </p:sp>
    </p:spTree>
    <p:extLst>
      <p:ext uri="{BB962C8B-B14F-4D97-AF65-F5344CB8AC3E}">
        <p14:creationId xmlns:p14="http://schemas.microsoft.com/office/powerpoint/2010/main" val="342305273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ppt_x"/>
                                          </p:val>
                                        </p:tav>
                                        <p:tav tm="100000">
                                          <p:val>
                                            <p:strVal val="#ppt_x"/>
                                          </p:val>
                                        </p:tav>
                                      </p:tavLst>
                                    </p:anim>
                                    <p:anim calcmode="lin" valueType="num">
                                      <p:cBhvr additive="base">
                                        <p:cTn id="48" dur="500" fill="hold"/>
                                        <p:tgtEl>
                                          <p:spTgt spid="22"/>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500" fill="hold"/>
                                        <p:tgtEl>
                                          <p:spTgt spid="23"/>
                                        </p:tgtEl>
                                        <p:attrNameLst>
                                          <p:attrName>ppt_x</p:attrName>
                                        </p:attrNameLst>
                                      </p:cBhvr>
                                      <p:tavLst>
                                        <p:tav tm="0">
                                          <p:val>
                                            <p:strVal val="#ppt_x"/>
                                          </p:val>
                                        </p:tav>
                                        <p:tav tm="100000">
                                          <p:val>
                                            <p:strVal val="#ppt_x"/>
                                          </p:val>
                                        </p:tav>
                                      </p:tavLst>
                                    </p:anim>
                                    <p:anim calcmode="lin" valueType="num">
                                      <p:cBhvr additive="base">
                                        <p:cTn id="52" dur="500" fill="hold"/>
                                        <p:tgtEl>
                                          <p:spTgt spid="23"/>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additive="base">
                                        <p:cTn id="59" dur="500" fill="hold"/>
                                        <p:tgtEl>
                                          <p:spTgt spid="18"/>
                                        </p:tgtEl>
                                        <p:attrNameLst>
                                          <p:attrName>ppt_x</p:attrName>
                                        </p:attrNameLst>
                                      </p:cBhvr>
                                      <p:tavLst>
                                        <p:tav tm="0">
                                          <p:val>
                                            <p:strVal val="#ppt_x"/>
                                          </p:val>
                                        </p:tav>
                                        <p:tav tm="100000">
                                          <p:val>
                                            <p:strVal val="#ppt_x"/>
                                          </p:val>
                                        </p:tav>
                                      </p:tavLst>
                                    </p:anim>
                                    <p:anim calcmode="lin" valueType="num">
                                      <p:cBhvr additive="base">
                                        <p:cTn id="60" dur="500" fill="hold"/>
                                        <p:tgtEl>
                                          <p:spTgt spid="18"/>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additive="base">
                                        <p:cTn id="63" dur="500" fill="hold"/>
                                        <p:tgtEl>
                                          <p:spTgt spid="21"/>
                                        </p:tgtEl>
                                        <p:attrNameLst>
                                          <p:attrName>ppt_x</p:attrName>
                                        </p:attrNameLst>
                                      </p:cBhvr>
                                      <p:tavLst>
                                        <p:tav tm="0">
                                          <p:val>
                                            <p:strVal val="#ppt_x"/>
                                          </p:val>
                                        </p:tav>
                                        <p:tav tm="100000">
                                          <p:val>
                                            <p:strVal val="#ppt_x"/>
                                          </p:val>
                                        </p:tav>
                                      </p:tavLst>
                                    </p:anim>
                                    <p:anim calcmode="lin" valueType="num">
                                      <p:cBhvr additive="base">
                                        <p:cTn id="64" dur="500" fill="hold"/>
                                        <p:tgtEl>
                                          <p:spTgt spid="2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 fill="hold"/>
                                        <p:tgtEl>
                                          <p:spTgt spid="19"/>
                                        </p:tgtEl>
                                        <p:attrNameLst>
                                          <p:attrName>ppt_x</p:attrName>
                                        </p:attrNameLst>
                                      </p:cBhvr>
                                      <p:tavLst>
                                        <p:tav tm="0">
                                          <p:val>
                                            <p:strVal val="#ppt_x"/>
                                          </p:val>
                                        </p:tav>
                                        <p:tav tm="100000">
                                          <p:val>
                                            <p:strVal val="#ppt_x"/>
                                          </p:val>
                                        </p:tav>
                                      </p:tavLst>
                                    </p:anim>
                                    <p:anim calcmode="lin" valueType="num">
                                      <p:cBhvr additive="base">
                                        <p:cTn id="6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p:bldP spid="17" grpId="0"/>
      <p:bldP spid="18" grpId="0"/>
      <p:bldP spid="19" grpId="0"/>
      <p:bldP spid="23"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5A0199-A93C-DEFC-F70A-2FE7EBA20A82}"/>
            </a:ext>
          </a:extLst>
        </p:cNvPr>
        <p:cNvGrpSpPr/>
        <p:nvPr/>
      </p:nvGrpSpPr>
      <p:grpSpPr>
        <a:xfrm>
          <a:off x="0" y="0"/>
          <a:ext cx="0" cy="0"/>
          <a:chOff x="0" y="0"/>
          <a:chExt cx="0" cy="0"/>
        </a:xfrm>
      </p:grpSpPr>
      <p:grpSp>
        <p:nvGrpSpPr>
          <p:cNvPr id="6" name="Group 6">
            <a:extLst>
              <a:ext uri="{FF2B5EF4-FFF2-40B4-BE49-F238E27FC236}">
                <a16:creationId xmlns:a16="http://schemas.microsoft.com/office/drawing/2014/main" id="{F6A2787D-9764-5F1B-04BB-58F6809F8651}"/>
              </a:ext>
            </a:extLst>
          </p:cNvPr>
          <p:cNvGrpSpPr/>
          <p:nvPr/>
        </p:nvGrpSpPr>
        <p:grpSpPr>
          <a:xfrm rot="-10800000">
            <a:off x="14447117" y="-331087"/>
            <a:ext cx="7681766" cy="3540443"/>
            <a:chOff x="0" y="0"/>
            <a:chExt cx="406400" cy="187305"/>
          </a:xfrm>
        </p:grpSpPr>
        <p:sp>
          <p:nvSpPr>
            <p:cNvPr id="7" name="Freeform 7">
              <a:extLst>
                <a:ext uri="{FF2B5EF4-FFF2-40B4-BE49-F238E27FC236}">
                  <a16:creationId xmlns:a16="http://schemas.microsoft.com/office/drawing/2014/main" id="{1A8088E1-3173-C1BB-DF90-3B104FB3D9E8}"/>
                </a:ext>
              </a:extLst>
            </p:cNvPr>
            <p:cNvSpPr/>
            <p:nvPr/>
          </p:nvSpPr>
          <p:spPr>
            <a:xfrm>
              <a:off x="0" y="0"/>
              <a:ext cx="406400" cy="187305"/>
            </a:xfrm>
            <a:custGeom>
              <a:avLst/>
              <a:gdLst/>
              <a:ahLst/>
              <a:cxnLst/>
              <a:rect l="l" t="t" r="r" b="b"/>
              <a:pathLst>
                <a:path w="406400" h="187305">
                  <a:moveTo>
                    <a:pt x="203200" y="0"/>
                  </a:moveTo>
                  <a:lnTo>
                    <a:pt x="203200" y="0"/>
                  </a:lnTo>
                  <a:lnTo>
                    <a:pt x="406400" y="187305"/>
                  </a:lnTo>
                  <a:lnTo>
                    <a:pt x="0" y="187305"/>
                  </a:lnTo>
                  <a:lnTo>
                    <a:pt x="203200" y="0"/>
                  </a:lnTo>
                  <a:close/>
                </a:path>
              </a:pathLst>
            </a:custGeom>
            <a:solidFill>
              <a:srgbClr val="C81919">
                <a:alpha val="80000"/>
              </a:srgbClr>
            </a:solidFill>
          </p:spPr>
          <p:txBody>
            <a:bodyPr/>
            <a:lstStyle/>
            <a:p>
              <a:endParaRPr lang="en-US"/>
            </a:p>
          </p:txBody>
        </p:sp>
        <p:sp>
          <p:nvSpPr>
            <p:cNvPr id="8" name="TextBox 8">
              <a:extLst>
                <a:ext uri="{FF2B5EF4-FFF2-40B4-BE49-F238E27FC236}">
                  <a16:creationId xmlns:a16="http://schemas.microsoft.com/office/drawing/2014/main" id="{81A611D2-5364-068F-453D-81D3C278AE19}"/>
                </a:ext>
              </a:extLst>
            </p:cNvPr>
            <p:cNvSpPr txBox="1"/>
            <p:nvPr/>
          </p:nvSpPr>
          <p:spPr>
            <a:xfrm>
              <a:off x="127000" y="-38100"/>
              <a:ext cx="152400" cy="225405"/>
            </a:xfrm>
            <a:prstGeom prst="rect">
              <a:avLst/>
            </a:prstGeom>
          </p:spPr>
          <p:txBody>
            <a:bodyPr lIns="50800" tIns="50800" rIns="50800" bIns="50800" rtlCol="0" anchor="ctr"/>
            <a:lstStyle/>
            <a:p>
              <a:pPr algn="ctr">
                <a:lnSpc>
                  <a:spcPts val="2100"/>
                </a:lnSpc>
              </a:pPr>
              <a:endParaRPr/>
            </a:p>
          </p:txBody>
        </p:sp>
      </p:grpSp>
      <p:sp>
        <p:nvSpPr>
          <p:cNvPr id="9" name="TextBox 9">
            <a:extLst>
              <a:ext uri="{FF2B5EF4-FFF2-40B4-BE49-F238E27FC236}">
                <a16:creationId xmlns:a16="http://schemas.microsoft.com/office/drawing/2014/main" id="{838274FE-232A-4FC4-B015-09B61AFF872A}"/>
              </a:ext>
            </a:extLst>
          </p:cNvPr>
          <p:cNvSpPr txBox="1"/>
          <p:nvPr/>
        </p:nvSpPr>
        <p:spPr>
          <a:xfrm>
            <a:off x="15912371" y="9450705"/>
            <a:ext cx="1346929" cy="615315"/>
          </a:xfrm>
          <a:prstGeom prst="rect">
            <a:avLst/>
          </a:prstGeom>
        </p:spPr>
        <p:txBody>
          <a:bodyPr lIns="0" tIns="0" rIns="0" bIns="0" rtlCol="0" anchor="t">
            <a:spAutoFit/>
          </a:bodyPr>
          <a:lstStyle/>
          <a:p>
            <a:pPr marL="0" lvl="0" indent="0" algn="l">
              <a:lnSpc>
                <a:spcPts val="2340"/>
              </a:lnSpc>
              <a:spcBef>
                <a:spcPct val="0"/>
              </a:spcBef>
            </a:pPr>
            <a:r>
              <a:rPr lang="en-US" sz="1800" b="1">
                <a:solidFill>
                  <a:srgbClr val="FFFFFF"/>
                </a:solidFill>
                <a:latin typeface="Helios Bold"/>
                <a:ea typeface="Helios Bold"/>
                <a:cs typeface="Helios Bold"/>
                <a:sym typeface="Helios Bold"/>
              </a:rPr>
              <a:t>Data Bites June 2024</a:t>
            </a:r>
          </a:p>
        </p:txBody>
      </p:sp>
      <p:sp>
        <p:nvSpPr>
          <p:cNvPr id="16" name="Freeform 16">
            <a:extLst>
              <a:ext uri="{FF2B5EF4-FFF2-40B4-BE49-F238E27FC236}">
                <a16:creationId xmlns:a16="http://schemas.microsoft.com/office/drawing/2014/main" id="{DCF9CEAE-8BFA-892D-FE84-C302837C7EE9}"/>
              </a:ext>
            </a:extLst>
          </p:cNvPr>
          <p:cNvSpPr/>
          <p:nvPr/>
        </p:nvSpPr>
        <p:spPr>
          <a:xfrm>
            <a:off x="1028700" y="9226734"/>
            <a:ext cx="2001124" cy="545916"/>
          </a:xfrm>
          <a:custGeom>
            <a:avLst/>
            <a:gdLst/>
            <a:ahLst/>
            <a:cxnLst/>
            <a:rect l="l" t="t" r="r" b="b"/>
            <a:pathLst>
              <a:path w="2001124" h="545916">
                <a:moveTo>
                  <a:pt x="0" y="0"/>
                </a:moveTo>
                <a:lnTo>
                  <a:pt x="2001124" y="0"/>
                </a:lnTo>
                <a:lnTo>
                  <a:pt x="2001124" y="545916"/>
                </a:lnTo>
                <a:lnTo>
                  <a:pt x="0" y="545916"/>
                </a:lnTo>
                <a:lnTo>
                  <a:pt x="0" y="0"/>
                </a:lnTo>
                <a:close/>
              </a:path>
            </a:pathLst>
          </a:custGeom>
          <a:blipFill>
            <a:blip r:embed="rId3"/>
            <a:stretch>
              <a:fillRect/>
            </a:stretch>
          </a:blipFill>
        </p:spPr>
        <p:txBody>
          <a:bodyPr/>
          <a:lstStyle/>
          <a:p>
            <a:endParaRPr lang="en-US"/>
          </a:p>
        </p:txBody>
      </p:sp>
      <p:grpSp>
        <p:nvGrpSpPr>
          <p:cNvPr id="21" name="Group 21">
            <a:extLst>
              <a:ext uri="{FF2B5EF4-FFF2-40B4-BE49-F238E27FC236}">
                <a16:creationId xmlns:a16="http://schemas.microsoft.com/office/drawing/2014/main" id="{B52F4035-3114-85CC-A532-864837EEE6CC}"/>
              </a:ext>
            </a:extLst>
          </p:cNvPr>
          <p:cNvGrpSpPr/>
          <p:nvPr/>
        </p:nvGrpSpPr>
        <p:grpSpPr>
          <a:xfrm>
            <a:off x="13814230" y="8958262"/>
            <a:ext cx="6103398" cy="1628775"/>
            <a:chOff x="0" y="0"/>
            <a:chExt cx="1111305" cy="296567"/>
          </a:xfrm>
        </p:grpSpPr>
        <p:sp>
          <p:nvSpPr>
            <p:cNvPr id="22" name="Freeform 22">
              <a:extLst>
                <a:ext uri="{FF2B5EF4-FFF2-40B4-BE49-F238E27FC236}">
                  <a16:creationId xmlns:a16="http://schemas.microsoft.com/office/drawing/2014/main" id="{5AE47003-4577-B773-FC0F-36AFD9EA437A}"/>
                </a:ext>
              </a:extLst>
            </p:cNvPr>
            <p:cNvSpPr/>
            <p:nvPr/>
          </p:nvSpPr>
          <p:spPr>
            <a:xfrm>
              <a:off x="0" y="0"/>
              <a:ext cx="1111305" cy="296567"/>
            </a:xfrm>
            <a:custGeom>
              <a:avLst/>
              <a:gdLst/>
              <a:ahLst/>
              <a:cxnLst/>
              <a:rect l="l" t="t" r="r" b="b"/>
              <a:pathLst>
                <a:path w="1111305" h="296567">
                  <a:moveTo>
                    <a:pt x="203200" y="0"/>
                  </a:moveTo>
                  <a:lnTo>
                    <a:pt x="908105" y="0"/>
                  </a:lnTo>
                  <a:lnTo>
                    <a:pt x="1111305" y="296567"/>
                  </a:lnTo>
                  <a:lnTo>
                    <a:pt x="0" y="296567"/>
                  </a:lnTo>
                  <a:lnTo>
                    <a:pt x="203200" y="0"/>
                  </a:lnTo>
                  <a:close/>
                </a:path>
              </a:pathLst>
            </a:custGeom>
            <a:solidFill>
              <a:srgbClr val="C81919"/>
            </a:solidFill>
          </p:spPr>
          <p:txBody>
            <a:bodyPr/>
            <a:lstStyle/>
            <a:p>
              <a:endParaRPr lang="en-US"/>
            </a:p>
          </p:txBody>
        </p:sp>
        <p:sp>
          <p:nvSpPr>
            <p:cNvPr id="23" name="TextBox 23">
              <a:extLst>
                <a:ext uri="{FF2B5EF4-FFF2-40B4-BE49-F238E27FC236}">
                  <a16:creationId xmlns:a16="http://schemas.microsoft.com/office/drawing/2014/main" id="{AF5F6234-4A62-B4C4-F519-BE809A9F3D52}"/>
                </a:ext>
              </a:extLst>
            </p:cNvPr>
            <p:cNvSpPr txBox="1"/>
            <p:nvPr/>
          </p:nvSpPr>
          <p:spPr>
            <a:xfrm>
              <a:off x="127000" y="-38100"/>
              <a:ext cx="857305" cy="334667"/>
            </a:xfrm>
            <a:prstGeom prst="rect">
              <a:avLst/>
            </a:prstGeom>
          </p:spPr>
          <p:txBody>
            <a:bodyPr lIns="50800" tIns="50800" rIns="50800" bIns="50800" rtlCol="0" anchor="ctr"/>
            <a:lstStyle/>
            <a:p>
              <a:pPr algn="ctr">
                <a:lnSpc>
                  <a:spcPts val="2100"/>
                </a:lnSpc>
              </a:pPr>
              <a:endParaRPr/>
            </a:p>
          </p:txBody>
        </p:sp>
      </p:grpSp>
      <p:sp>
        <p:nvSpPr>
          <p:cNvPr id="54" name="TextBox 19">
            <a:extLst>
              <a:ext uri="{FF2B5EF4-FFF2-40B4-BE49-F238E27FC236}">
                <a16:creationId xmlns:a16="http://schemas.microsoft.com/office/drawing/2014/main" id="{D904C693-9019-272E-A0AF-6CB2CDF93D92}"/>
              </a:ext>
            </a:extLst>
          </p:cNvPr>
          <p:cNvSpPr txBox="1"/>
          <p:nvPr/>
        </p:nvSpPr>
        <p:spPr>
          <a:xfrm>
            <a:off x="1028700" y="1028700"/>
            <a:ext cx="15837229" cy="1285875"/>
          </a:xfrm>
          <a:prstGeom prst="rect">
            <a:avLst/>
          </a:prstGeom>
        </p:spPr>
        <p:txBody>
          <a:bodyPr lIns="0" tIns="0" rIns="0" bIns="0" rtlCol="0" anchor="t">
            <a:spAutoFit/>
          </a:bodyPr>
          <a:lstStyle/>
          <a:p>
            <a:pPr algn="l">
              <a:lnSpc>
                <a:spcPts val="10199"/>
              </a:lnSpc>
            </a:pPr>
            <a:r>
              <a:rPr lang="en-US" sz="8499" b="1" dirty="0">
                <a:solidFill>
                  <a:srgbClr val="C81919"/>
                </a:solidFill>
                <a:latin typeface="TT Hoves Bold"/>
                <a:ea typeface="TT Hoves Bold"/>
                <a:cs typeface="TT Hoves Bold"/>
                <a:sym typeface="TT Hoves Bold"/>
              </a:rPr>
              <a:t>De-identification Techniques</a:t>
            </a:r>
          </a:p>
        </p:txBody>
      </p:sp>
      <p:pic>
        <p:nvPicPr>
          <p:cNvPr id="2" name="Picture 1">
            <a:extLst>
              <a:ext uri="{FF2B5EF4-FFF2-40B4-BE49-F238E27FC236}">
                <a16:creationId xmlns:a16="http://schemas.microsoft.com/office/drawing/2014/main" id="{7A9EA1C3-7FF7-7D13-DA84-9472909C967B}"/>
              </a:ext>
            </a:extLst>
          </p:cNvPr>
          <p:cNvPicPr>
            <a:picLocks noChangeAspect="1"/>
          </p:cNvPicPr>
          <p:nvPr/>
        </p:nvPicPr>
        <p:blipFill>
          <a:blip r:embed="rId4"/>
          <a:stretch>
            <a:fillRect/>
          </a:stretch>
        </p:blipFill>
        <p:spPr>
          <a:xfrm>
            <a:off x="4343400" y="2547726"/>
            <a:ext cx="1981200" cy="1981200"/>
          </a:xfrm>
          <a:prstGeom prst="rect">
            <a:avLst/>
          </a:prstGeom>
        </p:spPr>
      </p:pic>
      <p:pic>
        <p:nvPicPr>
          <p:cNvPr id="3" name="Picture 2">
            <a:extLst>
              <a:ext uri="{FF2B5EF4-FFF2-40B4-BE49-F238E27FC236}">
                <a16:creationId xmlns:a16="http://schemas.microsoft.com/office/drawing/2014/main" id="{2772B27F-EDD3-20CC-B281-33B1FD9161ED}"/>
              </a:ext>
            </a:extLst>
          </p:cNvPr>
          <p:cNvPicPr>
            <a:picLocks noChangeAspect="1"/>
          </p:cNvPicPr>
          <p:nvPr/>
        </p:nvPicPr>
        <p:blipFill>
          <a:blip r:embed="rId5"/>
          <a:stretch>
            <a:fillRect/>
          </a:stretch>
        </p:blipFill>
        <p:spPr>
          <a:xfrm>
            <a:off x="11455400" y="2547726"/>
            <a:ext cx="1981200" cy="1981200"/>
          </a:xfrm>
          <a:prstGeom prst="rect">
            <a:avLst/>
          </a:prstGeom>
        </p:spPr>
      </p:pic>
      <p:sp>
        <p:nvSpPr>
          <p:cNvPr id="4" name="TextBox 3">
            <a:extLst>
              <a:ext uri="{FF2B5EF4-FFF2-40B4-BE49-F238E27FC236}">
                <a16:creationId xmlns:a16="http://schemas.microsoft.com/office/drawing/2014/main" id="{50DE6F8A-7D42-B08E-A7EA-37C928386A85}"/>
              </a:ext>
            </a:extLst>
          </p:cNvPr>
          <p:cNvSpPr txBox="1"/>
          <p:nvPr/>
        </p:nvSpPr>
        <p:spPr>
          <a:xfrm>
            <a:off x="3733800" y="4406326"/>
            <a:ext cx="3402150" cy="707886"/>
          </a:xfrm>
          <a:prstGeom prst="rect">
            <a:avLst/>
          </a:prstGeom>
          <a:noFill/>
        </p:spPr>
        <p:txBody>
          <a:bodyPr wrap="none" rtlCol="0">
            <a:spAutoFit/>
          </a:bodyPr>
          <a:lstStyle/>
          <a:p>
            <a:r>
              <a:rPr lang="en-NL" sz="4000" b="1" dirty="0">
                <a:solidFill>
                  <a:srgbClr val="FF0000"/>
                </a:solidFill>
              </a:rPr>
              <a:t>Anonymization</a:t>
            </a:r>
          </a:p>
        </p:txBody>
      </p:sp>
      <p:sp>
        <p:nvSpPr>
          <p:cNvPr id="5" name="TextBox 4">
            <a:extLst>
              <a:ext uri="{FF2B5EF4-FFF2-40B4-BE49-F238E27FC236}">
                <a16:creationId xmlns:a16="http://schemas.microsoft.com/office/drawing/2014/main" id="{1B26EC38-2473-5C7B-323A-D85E847963BF}"/>
              </a:ext>
            </a:extLst>
          </p:cNvPr>
          <p:cNvSpPr txBox="1"/>
          <p:nvPr/>
        </p:nvSpPr>
        <p:spPr>
          <a:xfrm>
            <a:off x="10498301" y="4435614"/>
            <a:ext cx="4097147" cy="707886"/>
          </a:xfrm>
          <a:prstGeom prst="rect">
            <a:avLst/>
          </a:prstGeom>
          <a:noFill/>
        </p:spPr>
        <p:txBody>
          <a:bodyPr wrap="none" rtlCol="0">
            <a:spAutoFit/>
          </a:bodyPr>
          <a:lstStyle/>
          <a:p>
            <a:r>
              <a:rPr lang="en-NL" sz="4000" b="1" dirty="0">
                <a:solidFill>
                  <a:srgbClr val="0070C0"/>
                </a:solidFill>
              </a:rPr>
              <a:t>Pseudonymization</a:t>
            </a:r>
          </a:p>
        </p:txBody>
      </p:sp>
      <p:sp>
        <p:nvSpPr>
          <p:cNvPr id="10" name="TextBox 9">
            <a:extLst>
              <a:ext uri="{FF2B5EF4-FFF2-40B4-BE49-F238E27FC236}">
                <a16:creationId xmlns:a16="http://schemas.microsoft.com/office/drawing/2014/main" id="{030640C4-4D9D-BE8A-A970-EE834E4B199E}"/>
              </a:ext>
            </a:extLst>
          </p:cNvPr>
          <p:cNvSpPr txBox="1"/>
          <p:nvPr/>
        </p:nvSpPr>
        <p:spPr>
          <a:xfrm>
            <a:off x="9601200" y="5064718"/>
            <a:ext cx="6760999" cy="1077218"/>
          </a:xfrm>
          <a:prstGeom prst="rect">
            <a:avLst/>
          </a:prstGeom>
          <a:noFill/>
        </p:spPr>
        <p:txBody>
          <a:bodyPr wrap="square" rtlCol="0">
            <a:spAutoFit/>
          </a:bodyPr>
          <a:lstStyle/>
          <a:p>
            <a:pPr marL="285750" indent="-285750">
              <a:buFont typeface="Wingdings" pitchFamily="2" charset="2"/>
              <a:buChar char="ü"/>
            </a:pPr>
            <a:r>
              <a:rPr lang="en-NL" sz="3200" b="1" dirty="0"/>
              <a:t>Replacing or altering information with artificial identifiers</a:t>
            </a:r>
          </a:p>
        </p:txBody>
      </p:sp>
      <p:sp>
        <p:nvSpPr>
          <p:cNvPr id="11" name="TextBox 10">
            <a:extLst>
              <a:ext uri="{FF2B5EF4-FFF2-40B4-BE49-F238E27FC236}">
                <a16:creationId xmlns:a16="http://schemas.microsoft.com/office/drawing/2014/main" id="{7980E4A4-18E5-4ABD-66FF-BD7CD01CECBC}"/>
              </a:ext>
            </a:extLst>
          </p:cNvPr>
          <p:cNvSpPr txBox="1"/>
          <p:nvPr/>
        </p:nvSpPr>
        <p:spPr>
          <a:xfrm>
            <a:off x="2157740" y="5029530"/>
            <a:ext cx="6760999" cy="1077218"/>
          </a:xfrm>
          <a:prstGeom prst="rect">
            <a:avLst/>
          </a:prstGeom>
          <a:noFill/>
        </p:spPr>
        <p:txBody>
          <a:bodyPr wrap="square" rtlCol="0">
            <a:spAutoFit/>
          </a:bodyPr>
          <a:lstStyle/>
          <a:p>
            <a:pPr marL="285750" indent="-285750">
              <a:buFont typeface="Wingdings" pitchFamily="2" charset="2"/>
              <a:buChar char="ü"/>
            </a:pPr>
            <a:r>
              <a:rPr lang="en-NL" sz="3200" b="1" dirty="0"/>
              <a:t>Permanent deletion of information to make re-identification impossible</a:t>
            </a:r>
          </a:p>
        </p:txBody>
      </p:sp>
      <p:sp>
        <p:nvSpPr>
          <p:cNvPr id="12" name="Rectangle 11">
            <a:extLst>
              <a:ext uri="{FF2B5EF4-FFF2-40B4-BE49-F238E27FC236}">
                <a16:creationId xmlns:a16="http://schemas.microsoft.com/office/drawing/2014/main" id="{AA51E1FB-4D31-A3BC-B836-38A8BBEE1318}"/>
              </a:ext>
            </a:extLst>
          </p:cNvPr>
          <p:cNvSpPr/>
          <p:nvPr/>
        </p:nvSpPr>
        <p:spPr>
          <a:xfrm>
            <a:off x="10677576" y="6340938"/>
            <a:ext cx="4016102" cy="1356446"/>
          </a:xfrm>
          <a:prstGeom prst="rect">
            <a:avLst/>
          </a:prstGeom>
          <a:noFill/>
          <a:ln w="47625">
            <a:prstDash val="dash"/>
          </a:ln>
        </p:spPr>
        <p:style>
          <a:lnRef idx="2">
            <a:schemeClr val="dk1"/>
          </a:lnRef>
          <a:fillRef idx="1">
            <a:schemeClr val="lt1"/>
          </a:fillRef>
          <a:effectRef idx="0">
            <a:schemeClr val="dk1"/>
          </a:effectRef>
          <a:fontRef idx="minor">
            <a:schemeClr val="dk1"/>
          </a:fontRef>
        </p:style>
        <p:txBody>
          <a:bodyPr rtlCol="0" anchor="ctr"/>
          <a:lstStyle/>
          <a:p>
            <a:pPr algn="ctr"/>
            <a:r>
              <a:rPr lang="en-NL" sz="2800" dirty="0">
                <a:solidFill>
                  <a:srgbClr val="0070C0"/>
                </a:solidFill>
              </a:rPr>
              <a:t>e.g., Longitudinal studies that needs multiple contact with participants</a:t>
            </a:r>
          </a:p>
        </p:txBody>
      </p:sp>
      <p:sp>
        <p:nvSpPr>
          <p:cNvPr id="14" name="Rectangle 13">
            <a:extLst>
              <a:ext uri="{FF2B5EF4-FFF2-40B4-BE49-F238E27FC236}">
                <a16:creationId xmlns:a16="http://schemas.microsoft.com/office/drawing/2014/main" id="{B24B5BFD-DD64-F4AE-7F05-F00F2136A5B2}"/>
              </a:ext>
            </a:extLst>
          </p:cNvPr>
          <p:cNvSpPr/>
          <p:nvPr/>
        </p:nvSpPr>
        <p:spPr>
          <a:xfrm>
            <a:off x="3325949" y="6340938"/>
            <a:ext cx="4016102" cy="1356446"/>
          </a:xfrm>
          <a:prstGeom prst="rect">
            <a:avLst/>
          </a:prstGeom>
          <a:noFill/>
          <a:ln w="47625">
            <a:prstDash val="dash"/>
          </a:ln>
        </p:spPr>
        <p:style>
          <a:lnRef idx="2">
            <a:schemeClr val="dk1"/>
          </a:lnRef>
          <a:fillRef idx="1">
            <a:schemeClr val="lt1"/>
          </a:fillRef>
          <a:effectRef idx="0">
            <a:schemeClr val="dk1"/>
          </a:effectRef>
          <a:fontRef idx="minor">
            <a:schemeClr val="dk1"/>
          </a:fontRef>
        </p:style>
        <p:txBody>
          <a:bodyPr rtlCol="0" anchor="ctr"/>
          <a:lstStyle/>
          <a:p>
            <a:pPr algn="ctr"/>
            <a:r>
              <a:rPr lang="en-NL" sz="2800" dirty="0">
                <a:solidFill>
                  <a:srgbClr val="FF0000"/>
                </a:solidFill>
              </a:rPr>
              <a:t>e.g., Public data sharing in articles or in repositories, esp with sensitive dataset </a:t>
            </a:r>
          </a:p>
        </p:txBody>
      </p:sp>
      <p:pic>
        <p:nvPicPr>
          <p:cNvPr id="17" name="Picture 16">
            <a:extLst>
              <a:ext uri="{FF2B5EF4-FFF2-40B4-BE49-F238E27FC236}">
                <a16:creationId xmlns:a16="http://schemas.microsoft.com/office/drawing/2014/main" id="{DD9B25AA-85DF-A327-ED52-554EFE27A2AC}"/>
              </a:ext>
            </a:extLst>
          </p:cNvPr>
          <p:cNvPicPr>
            <a:picLocks noChangeAspect="1"/>
          </p:cNvPicPr>
          <p:nvPr/>
        </p:nvPicPr>
        <p:blipFill>
          <a:blip r:embed="rId6"/>
          <a:stretch>
            <a:fillRect/>
          </a:stretch>
        </p:blipFill>
        <p:spPr>
          <a:xfrm>
            <a:off x="5755568" y="9256868"/>
            <a:ext cx="778917" cy="778917"/>
          </a:xfrm>
          <a:prstGeom prst="rect">
            <a:avLst/>
          </a:prstGeom>
        </p:spPr>
      </p:pic>
      <p:sp>
        <p:nvSpPr>
          <p:cNvPr id="18" name="TextBox 17">
            <a:extLst>
              <a:ext uri="{FF2B5EF4-FFF2-40B4-BE49-F238E27FC236}">
                <a16:creationId xmlns:a16="http://schemas.microsoft.com/office/drawing/2014/main" id="{BE81156C-BDA1-8440-5BE3-60BEFE318D48}"/>
              </a:ext>
            </a:extLst>
          </p:cNvPr>
          <p:cNvSpPr txBox="1"/>
          <p:nvPr/>
        </p:nvSpPr>
        <p:spPr>
          <a:xfrm>
            <a:off x="6486848" y="9353940"/>
            <a:ext cx="5875519" cy="584775"/>
          </a:xfrm>
          <a:prstGeom prst="rect">
            <a:avLst/>
          </a:prstGeom>
          <a:noFill/>
        </p:spPr>
        <p:txBody>
          <a:bodyPr wrap="none" rtlCol="0">
            <a:spAutoFit/>
          </a:bodyPr>
          <a:lstStyle/>
          <a:p>
            <a:r>
              <a:rPr lang="en-NL" sz="3200" b="1" dirty="0">
                <a:hlinkClick r:id="rId7"/>
              </a:rPr>
              <a:t>TU/e De-indetification Guidelines</a:t>
            </a:r>
            <a:endParaRPr lang="en-NL" sz="3200" b="1" dirty="0"/>
          </a:p>
        </p:txBody>
      </p:sp>
      <p:sp>
        <p:nvSpPr>
          <p:cNvPr id="19" name="TextBox 18">
            <a:extLst>
              <a:ext uri="{FF2B5EF4-FFF2-40B4-BE49-F238E27FC236}">
                <a16:creationId xmlns:a16="http://schemas.microsoft.com/office/drawing/2014/main" id="{D2F99F3E-49D5-84E4-2486-0176F97B8585}"/>
              </a:ext>
            </a:extLst>
          </p:cNvPr>
          <p:cNvSpPr txBox="1"/>
          <p:nvPr/>
        </p:nvSpPr>
        <p:spPr>
          <a:xfrm>
            <a:off x="15936698" y="9541692"/>
            <a:ext cx="1821942" cy="280718"/>
          </a:xfrm>
          <a:prstGeom prst="rect">
            <a:avLst/>
          </a:prstGeom>
        </p:spPr>
        <p:txBody>
          <a:bodyPr lIns="0" tIns="0" rIns="0" bIns="0" rtlCol="0" anchor="t">
            <a:spAutoFit/>
          </a:bodyPr>
          <a:lstStyle/>
          <a:p>
            <a:pPr algn="l">
              <a:lnSpc>
                <a:spcPts val="2340"/>
              </a:lnSpc>
            </a:pPr>
            <a:r>
              <a:rPr lang="en-US" sz="1800" b="1" dirty="0">
                <a:solidFill>
                  <a:srgbClr val="FFFFFF"/>
                </a:solidFill>
                <a:latin typeface="Helios Bold"/>
                <a:ea typeface="Helios Bold"/>
                <a:cs typeface="Helios Bold"/>
                <a:sym typeface="Helios Bold"/>
              </a:rPr>
              <a:t>Data Bites </a:t>
            </a:r>
            <a:r>
              <a:rPr lang="en-US" b="1" dirty="0">
                <a:solidFill>
                  <a:srgbClr val="FFFFFF"/>
                </a:solidFill>
                <a:latin typeface="Helios Bold"/>
                <a:ea typeface="Helios Bold"/>
                <a:cs typeface="Helios Bold"/>
                <a:sym typeface="Helios Bold"/>
              </a:rPr>
              <a:t>2026</a:t>
            </a:r>
            <a:endParaRPr lang="en-US" dirty="0"/>
          </a:p>
        </p:txBody>
      </p:sp>
    </p:spTree>
    <p:extLst>
      <p:ext uri="{BB962C8B-B14F-4D97-AF65-F5344CB8AC3E}">
        <p14:creationId xmlns:p14="http://schemas.microsoft.com/office/powerpoint/2010/main" val="34067858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0" grpId="0"/>
      <p:bldP spid="11" grpId="0"/>
      <p:bldP spid="12"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9FF8F5-BFDD-8A44-1C22-4A6E8CB1147A}"/>
            </a:ext>
          </a:extLst>
        </p:cNvPr>
        <p:cNvGrpSpPr/>
        <p:nvPr/>
      </p:nvGrpSpPr>
      <p:grpSpPr>
        <a:xfrm>
          <a:off x="0" y="0"/>
          <a:ext cx="0" cy="0"/>
          <a:chOff x="0" y="0"/>
          <a:chExt cx="0" cy="0"/>
        </a:xfrm>
      </p:grpSpPr>
      <p:grpSp>
        <p:nvGrpSpPr>
          <p:cNvPr id="6" name="Group 6">
            <a:extLst>
              <a:ext uri="{FF2B5EF4-FFF2-40B4-BE49-F238E27FC236}">
                <a16:creationId xmlns:a16="http://schemas.microsoft.com/office/drawing/2014/main" id="{77B83F63-BA24-48E2-47DF-67D894539B1A}"/>
              </a:ext>
            </a:extLst>
          </p:cNvPr>
          <p:cNvGrpSpPr/>
          <p:nvPr/>
        </p:nvGrpSpPr>
        <p:grpSpPr>
          <a:xfrm rot="-10800000">
            <a:off x="14447117" y="-331087"/>
            <a:ext cx="7681766" cy="3540443"/>
            <a:chOff x="0" y="0"/>
            <a:chExt cx="406400" cy="187305"/>
          </a:xfrm>
        </p:grpSpPr>
        <p:sp>
          <p:nvSpPr>
            <p:cNvPr id="7" name="Freeform 7">
              <a:extLst>
                <a:ext uri="{FF2B5EF4-FFF2-40B4-BE49-F238E27FC236}">
                  <a16:creationId xmlns:a16="http://schemas.microsoft.com/office/drawing/2014/main" id="{5C3E2A56-C7BB-22FF-EE62-6687341910E0}"/>
                </a:ext>
              </a:extLst>
            </p:cNvPr>
            <p:cNvSpPr/>
            <p:nvPr/>
          </p:nvSpPr>
          <p:spPr>
            <a:xfrm>
              <a:off x="0" y="0"/>
              <a:ext cx="406400" cy="187305"/>
            </a:xfrm>
            <a:custGeom>
              <a:avLst/>
              <a:gdLst/>
              <a:ahLst/>
              <a:cxnLst/>
              <a:rect l="l" t="t" r="r" b="b"/>
              <a:pathLst>
                <a:path w="406400" h="187305">
                  <a:moveTo>
                    <a:pt x="203200" y="0"/>
                  </a:moveTo>
                  <a:lnTo>
                    <a:pt x="203200" y="0"/>
                  </a:lnTo>
                  <a:lnTo>
                    <a:pt x="406400" y="187305"/>
                  </a:lnTo>
                  <a:lnTo>
                    <a:pt x="0" y="187305"/>
                  </a:lnTo>
                  <a:lnTo>
                    <a:pt x="203200" y="0"/>
                  </a:lnTo>
                  <a:close/>
                </a:path>
              </a:pathLst>
            </a:custGeom>
            <a:solidFill>
              <a:srgbClr val="C81919">
                <a:alpha val="80000"/>
              </a:srgbClr>
            </a:solidFill>
          </p:spPr>
          <p:txBody>
            <a:bodyPr/>
            <a:lstStyle/>
            <a:p>
              <a:endParaRPr lang="en-US"/>
            </a:p>
          </p:txBody>
        </p:sp>
        <p:sp>
          <p:nvSpPr>
            <p:cNvPr id="8" name="TextBox 8">
              <a:extLst>
                <a:ext uri="{FF2B5EF4-FFF2-40B4-BE49-F238E27FC236}">
                  <a16:creationId xmlns:a16="http://schemas.microsoft.com/office/drawing/2014/main" id="{278EA156-9922-3FD9-6C24-6D6C36055813}"/>
                </a:ext>
              </a:extLst>
            </p:cNvPr>
            <p:cNvSpPr txBox="1"/>
            <p:nvPr/>
          </p:nvSpPr>
          <p:spPr>
            <a:xfrm>
              <a:off x="127000" y="-38100"/>
              <a:ext cx="152400" cy="225405"/>
            </a:xfrm>
            <a:prstGeom prst="rect">
              <a:avLst/>
            </a:prstGeom>
          </p:spPr>
          <p:txBody>
            <a:bodyPr lIns="50800" tIns="50800" rIns="50800" bIns="50800" rtlCol="0" anchor="ctr"/>
            <a:lstStyle/>
            <a:p>
              <a:pPr algn="ctr">
                <a:lnSpc>
                  <a:spcPts val="2100"/>
                </a:lnSpc>
              </a:pPr>
              <a:endParaRPr/>
            </a:p>
          </p:txBody>
        </p:sp>
      </p:grpSp>
      <p:sp>
        <p:nvSpPr>
          <p:cNvPr id="9" name="TextBox 9">
            <a:extLst>
              <a:ext uri="{FF2B5EF4-FFF2-40B4-BE49-F238E27FC236}">
                <a16:creationId xmlns:a16="http://schemas.microsoft.com/office/drawing/2014/main" id="{6E09D3C7-80BC-D204-0CD3-227352F01180}"/>
              </a:ext>
            </a:extLst>
          </p:cNvPr>
          <p:cNvSpPr txBox="1"/>
          <p:nvPr/>
        </p:nvSpPr>
        <p:spPr>
          <a:xfrm>
            <a:off x="15912371" y="9450705"/>
            <a:ext cx="1346929" cy="615315"/>
          </a:xfrm>
          <a:prstGeom prst="rect">
            <a:avLst/>
          </a:prstGeom>
        </p:spPr>
        <p:txBody>
          <a:bodyPr lIns="0" tIns="0" rIns="0" bIns="0" rtlCol="0" anchor="t">
            <a:spAutoFit/>
          </a:bodyPr>
          <a:lstStyle/>
          <a:p>
            <a:pPr marL="0" lvl="0" indent="0" algn="l">
              <a:lnSpc>
                <a:spcPts val="2340"/>
              </a:lnSpc>
              <a:spcBef>
                <a:spcPct val="0"/>
              </a:spcBef>
            </a:pPr>
            <a:r>
              <a:rPr lang="en-US" sz="1800" b="1">
                <a:solidFill>
                  <a:srgbClr val="FFFFFF"/>
                </a:solidFill>
                <a:latin typeface="Helios Bold"/>
                <a:ea typeface="Helios Bold"/>
                <a:cs typeface="Helios Bold"/>
                <a:sym typeface="Helios Bold"/>
              </a:rPr>
              <a:t>Data Bites June 2024</a:t>
            </a:r>
          </a:p>
        </p:txBody>
      </p:sp>
      <p:sp>
        <p:nvSpPr>
          <p:cNvPr id="16" name="Freeform 16">
            <a:extLst>
              <a:ext uri="{FF2B5EF4-FFF2-40B4-BE49-F238E27FC236}">
                <a16:creationId xmlns:a16="http://schemas.microsoft.com/office/drawing/2014/main" id="{9FAFFEAE-4B87-0EC1-5FC0-6A83C5365E89}"/>
              </a:ext>
            </a:extLst>
          </p:cNvPr>
          <p:cNvSpPr/>
          <p:nvPr/>
        </p:nvSpPr>
        <p:spPr>
          <a:xfrm>
            <a:off x="1028700" y="9226734"/>
            <a:ext cx="2001124" cy="545916"/>
          </a:xfrm>
          <a:custGeom>
            <a:avLst/>
            <a:gdLst/>
            <a:ahLst/>
            <a:cxnLst/>
            <a:rect l="l" t="t" r="r" b="b"/>
            <a:pathLst>
              <a:path w="2001124" h="545916">
                <a:moveTo>
                  <a:pt x="0" y="0"/>
                </a:moveTo>
                <a:lnTo>
                  <a:pt x="2001124" y="0"/>
                </a:lnTo>
                <a:lnTo>
                  <a:pt x="2001124" y="545916"/>
                </a:lnTo>
                <a:lnTo>
                  <a:pt x="0" y="545916"/>
                </a:lnTo>
                <a:lnTo>
                  <a:pt x="0" y="0"/>
                </a:lnTo>
                <a:close/>
              </a:path>
            </a:pathLst>
          </a:custGeom>
          <a:blipFill>
            <a:blip r:embed="rId3"/>
            <a:stretch>
              <a:fillRect/>
            </a:stretch>
          </a:blipFill>
        </p:spPr>
        <p:txBody>
          <a:bodyPr/>
          <a:lstStyle/>
          <a:p>
            <a:endParaRPr lang="en-US"/>
          </a:p>
        </p:txBody>
      </p:sp>
      <p:grpSp>
        <p:nvGrpSpPr>
          <p:cNvPr id="21" name="Group 21">
            <a:extLst>
              <a:ext uri="{FF2B5EF4-FFF2-40B4-BE49-F238E27FC236}">
                <a16:creationId xmlns:a16="http://schemas.microsoft.com/office/drawing/2014/main" id="{05D3ADC8-4D36-1F55-5A30-C3C33286E040}"/>
              </a:ext>
            </a:extLst>
          </p:cNvPr>
          <p:cNvGrpSpPr/>
          <p:nvPr/>
        </p:nvGrpSpPr>
        <p:grpSpPr>
          <a:xfrm>
            <a:off x="13814230" y="8958262"/>
            <a:ext cx="6103398" cy="1628775"/>
            <a:chOff x="0" y="0"/>
            <a:chExt cx="1111305" cy="296567"/>
          </a:xfrm>
        </p:grpSpPr>
        <p:sp>
          <p:nvSpPr>
            <p:cNvPr id="22" name="Freeform 22">
              <a:extLst>
                <a:ext uri="{FF2B5EF4-FFF2-40B4-BE49-F238E27FC236}">
                  <a16:creationId xmlns:a16="http://schemas.microsoft.com/office/drawing/2014/main" id="{5B9162F0-66E8-2472-4AFA-A31793A255F7}"/>
                </a:ext>
              </a:extLst>
            </p:cNvPr>
            <p:cNvSpPr/>
            <p:nvPr/>
          </p:nvSpPr>
          <p:spPr>
            <a:xfrm>
              <a:off x="0" y="0"/>
              <a:ext cx="1111305" cy="296567"/>
            </a:xfrm>
            <a:custGeom>
              <a:avLst/>
              <a:gdLst/>
              <a:ahLst/>
              <a:cxnLst/>
              <a:rect l="l" t="t" r="r" b="b"/>
              <a:pathLst>
                <a:path w="1111305" h="296567">
                  <a:moveTo>
                    <a:pt x="203200" y="0"/>
                  </a:moveTo>
                  <a:lnTo>
                    <a:pt x="908105" y="0"/>
                  </a:lnTo>
                  <a:lnTo>
                    <a:pt x="1111305" y="296567"/>
                  </a:lnTo>
                  <a:lnTo>
                    <a:pt x="0" y="296567"/>
                  </a:lnTo>
                  <a:lnTo>
                    <a:pt x="203200" y="0"/>
                  </a:lnTo>
                  <a:close/>
                </a:path>
              </a:pathLst>
            </a:custGeom>
            <a:solidFill>
              <a:srgbClr val="C81919"/>
            </a:solidFill>
          </p:spPr>
          <p:txBody>
            <a:bodyPr/>
            <a:lstStyle/>
            <a:p>
              <a:endParaRPr lang="en-US"/>
            </a:p>
          </p:txBody>
        </p:sp>
        <p:sp>
          <p:nvSpPr>
            <p:cNvPr id="23" name="TextBox 23">
              <a:extLst>
                <a:ext uri="{FF2B5EF4-FFF2-40B4-BE49-F238E27FC236}">
                  <a16:creationId xmlns:a16="http://schemas.microsoft.com/office/drawing/2014/main" id="{BA851EC8-728E-EE69-A638-706F93CCAAB9}"/>
                </a:ext>
              </a:extLst>
            </p:cNvPr>
            <p:cNvSpPr txBox="1"/>
            <p:nvPr/>
          </p:nvSpPr>
          <p:spPr>
            <a:xfrm>
              <a:off x="127000" y="-38100"/>
              <a:ext cx="857305" cy="334667"/>
            </a:xfrm>
            <a:prstGeom prst="rect">
              <a:avLst/>
            </a:prstGeom>
          </p:spPr>
          <p:txBody>
            <a:bodyPr lIns="50800" tIns="50800" rIns="50800" bIns="50800" rtlCol="0" anchor="ctr"/>
            <a:lstStyle/>
            <a:p>
              <a:pPr algn="ctr">
                <a:lnSpc>
                  <a:spcPts val="2100"/>
                </a:lnSpc>
              </a:pPr>
              <a:endParaRPr/>
            </a:p>
          </p:txBody>
        </p:sp>
      </p:grpSp>
      <p:sp>
        <p:nvSpPr>
          <p:cNvPr id="54" name="TextBox 19">
            <a:extLst>
              <a:ext uri="{FF2B5EF4-FFF2-40B4-BE49-F238E27FC236}">
                <a16:creationId xmlns:a16="http://schemas.microsoft.com/office/drawing/2014/main" id="{CE3C38A4-25B5-37F9-ED7A-31F6C5E6E6B5}"/>
              </a:ext>
            </a:extLst>
          </p:cNvPr>
          <p:cNvSpPr txBox="1"/>
          <p:nvPr/>
        </p:nvSpPr>
        <p:spPr>
          <a:xfrm>
            <a:off x="1028700" y="1028700"/>
            <a:ext cx="15837229" cy="1285875"/>
          </a:xfrm>
          <a:prstGeom prst="rect">
            <a:avLst/>
          </a:prstGeom>
        </p:spPr>
        <p:txBody>
          <a:bodyPr lIns="0" tIns="0" rIns="0" bIns="0" rtlCol="0" anchor="t">
            <a:spAutoFit/>
          </a:bodyPr>
          <a:lstStyle/>
          <a:p>
            <a:pPr algn="l">
              <a:lnSpc>
                <a:spcPts val="10199"/>
              </a:lnSpc>
            </a:pPr>
            <a:r>
              <a:rPr lang="en-US" sz="8499" b="1" dirty="0">
                <a:solidFill>
                  <a:srgbClr val="C81919"/>
                </a:solidFill>
                <a:latin typeface="TT Hoves Bold"/>
                <a:ea typeface="TT Hoves Bold"/>
                <a:cs typeface="TT Hoves Bold"/>
                <a:sym typeface="TT Hoves Bold"/>
              </a:rPr>
              <a:t>High-Risk Research Activities</a:t>
            </a:r>
          </a:p>
        </p:txBody>
      </p:sp>
      <p:pic>
        <p:nvPicPr>
          <p:cNvPr id="17" name="Picture 16">
            <a:extLst>
              <a:ext uri="{FF2B5EF4-FFF2-40B4-BE49-F238E27FC236}">
                <a16:creationId xmlns:a16="http://schemas.microsoft.com/office/drawing/2014/main" id="{BAFD7DF2-1DBF-A4A7-22CC-30B0B9ED2AB6}"/>
              </a:ext>
            </a:extLst>
          </p:cNvPr>
          <p:cNvPicPr>
            <a:picLocks noChangeAspect="1"/>
          </p:cNvPicPr>
          <p:nvPr/>
        </p:nvPicPr>
        <p:blipFill>
          <a:blip r:embed="rId4"/>
          <a:stretch>
            <a:fillRect/>
          </a:stretch>
        </p:blipFill>
        <p:spPr>
          <a:xfrm>
            <a:off x="6781800" y="9368903"/>
            <a:ext cx="778917" cy="778917"/>
          </a:xfrm>
          <a:prstGeom prst="rect">
            <a:avLst/>
          </a:prstGeom>
        </p:spPr>
      </p:pic>
      <p:sp>
        <p:nvSpPr>
          <p:cNvPr id="18" name="TextBox 17">
            <a:extLst>
              <a:ext uri="{FF2B5EF4-FFF2-40B4-BE49-F238E27FC236}">
                <a16:creationId xmlns:a16="http://schemas.microsoft.com/office/drawing/2014/main" id="{6ED340E4-9AB6-0868-1225-334EA323BCE3}"/>
              </a:ext>
            </a:extLst>
          </p:cNvPr>
          <p:cNvSpPr txBox="1"/>
          <p:nvPr/>
        </p:nvSpPr>
        <p:spPr>
          <a:xfrm>
            <a:off x="7609715" y="9377336"/>
            <a:ext cx="3017364" cy="584775"/>
          </a:xfrm>
          <a:prstGeom prst="rect">
            <a:avLst/>
          </a:prstGeom>
          <a:noFill/>
        </p:spPr>
        <p:txBody>
          <a:bodyPr wrap="none" rtlCol="0">
            <a:spAutoFit/>
          </a:bodyPr>
          <a:lstStyle/>
          <a:p>
            <a:r>
              <a:rPr lang="en-NL" sz="3200" b="1" dirty="0">
                <a:hlinkClick r:id="rId5"/>
              </a:rPr>
              <a:t>Pre-DPIA &amp; DPIA</a:t>
            </a:r>
            <a:endParaRPr lang="en-NL" sz="3200" b="1" dirty="0"/>
          </a:p>
        </p:txBody>
      </p:sp>
      <p:sp>
        <p:nvSpPr>
          <p:cNvPr id="31" name="TextBox 30">
            <a:extLst>
              <a:ext uri="{FF2B5EF4-FFF2-40B4-BE49-F238E27FC236}">
                <a16:creationId xmlns:a16="http://schemas.microsoft.com/office/drawing/2014/main" id="{407FAA4F-8AB3-F4B8-05B0-E3E118F2A3A4}"/>
              </a:ext>
            </a:extLst>
          </p:cNvPr>
          <p:cNvSpPr txBox="1"/>
          <p:nvPr/>
        </p:nvSpPr>
        <p:spPr>
          <a:xfrm>
            <a:off x="1371600" y="2512774"/>
            <a:ext cx="6593087" cy="6669326"/>
          </a:xfrm>
          <a:prstGeom prst="rect">
            <a:avLst/>
          </a:prstGeom>
          <a:noFill/>
        </p:spPr>
        <p:txBody>
          <a:bodyPr wrap="none" rtlCol="0">
            <a:spAutoFit/>
          </a:bodyPr>
          <a:lstStyle/>
          <a:p>
            <a:pPr marL="285750" indent="-285750">
              <a:lnSpc>
                <a:spcPct val="150000"/>
              </a:lnSpc>
              <a:buFont typeface="Arial" panose="020B0604020202020204" pitchFamily="34" charset="0"/>
              <a:buChar char="•"/>
            </a:pPr>
            <a:r>
              <a:rPr lang="en-NL" sz="3200" dirty="0">
                <a:latin typeface="Aptos Display" panose="020B0004020202020204" pitchFamily="34" charset="0"/>
              </a:rPr>
              <a:t>Studies with vulnerable subjects</a:t>
            </a:r>
          </a:p>
          <a:p>
            <a:pPr marL="285750" indent="-285750">
              <a:lnSpc>
                <a:spcPct val="150000"/>
              </a:lnSpc>
              <a:buFont typeface="Arial" panose="020B0604020202020204" pitchFamily="34" charset="0"/>
              <a:buChar char="•"/>
            </a:pPr>
            <a:r>
              <a:rPr lang="en-NL" sz="3200" dirty="0">
                <a:latin typeface="Aptos Display" panose="020B0004020202020204" pitchFamily="34" charset="0"/>
              </a:rPr>
              <a:t>Large </a:t>
            </a:r>
            <a:r>
              <a:rPr lang="en-NL" dirty="0">
                <a:latin typeface="Aptos Display" panose="020B0004020202020204" pitchFamily="34" charset="0"/>
              </a:rPr>
              <a:t>(geographical) </a:t>
            </a:r>
            <a:r>
              <a:rPr lang="en-NL" sz="3200" dirty="0">
                <a:latin typeface="Aptos Display" panose="020B0004020202020204" pitchFamily="34" charset="0"/>
              </a:rPr>
              <a:t>scale studies &lt;10,000</a:t>
            </a:r>
          </a:p>
          <a:p>
            <a:pPr marL="285750" indent="-285750">
              <a:lnSpc>
                <a:spcPct val="150000"/>
              </a:lnSpc>
              <a:buFont typeface="Arial" panose="020B0604020202020204" pitchFamily="34" charset="0"/>
              <a:buChar char="•"/>
            </a:pPr>
            <a:r>
              <a:rPr lang="en-NL" sz="3200" dirty="0">
                <a:latin typeface="Aptos Display" panose="020B0004020202020204" pitchFamily="34" charset="0"/>
              </a:rPr>
              <a:t>Innovative use of new technology</a:t>
            </a:r>
          </a:p>
          <a:p>
            <a:pPr marL="285750" indent="-285750">
              <a:lnSpc>
                <a:spcPct val="150000"/>
              </a:lnSpc>
              <a:buFont typeface="Arial" panose="020B0604020202020204" pitchFamily="34" charset="0"/>
              <a:buChar char="•"/>
            </a:pPr>
            <a:r>
              <a:rPr lang="en-NL" sz="3200" dirty="0">
                <a:latin typeface="Aptos Display" panose="020B0004020202020204" pitchFamily="34" charset="0"/>
              </a:rPr>
              <a:t>Systematic monitoring of persons</a:t>
            </a:r>
          </a:p>
          <a:p>
            <a:pPr marL="285750" indent="-285750">
              <a:lnSpc>
                <a:spcPct val="150000"/>
              </a:lnSpc>
              <a:buFont typeface="Arial" panose="020B0604020202020204" pitchFamily="34" charset="0"/>
              <a:buChar char="•"/>
            </a:pPr>
            <a:r>
              <a:rPr lang="en-NL" sz="3200" dirty="0">
                <a:latin typeface="Aptos Display" panose="020B0004020202020204" pitchFamily="34" charset="0"/>
              </a:rPr>
              <a:t>Subjects cannot exercise rights</a:t>
            </a:r>
          </a:p>
          <a:p>
            <a:pPr marL="285750" indent="-285750">
              <a:lnSpc>
                <a:spcPct val="150000"/>
              </a:lnSpc>
              <a:buFont typeface="Arial" panose="020B0604020202020204" pitchFamily="34" charset="0"/>
              <a:buChar char="•"/>
            </a:pPr>
            <a:r>
              <a:rPr lang="en-NL" sz="3200" dirty="0">
                <a:latin typeface="Aptos Display" panose="020B0004020202020204" pitchFamily="34" charset="0"/>
              </a:rPr>
              <a:t>Scoring, ranking, or profiling</a:t>
            </a:r>
          </a:p>
          <a:p>
            <a:pPr marL="285750" indent="-285750">
              <a:lnSpc>
                <a:spcPct val="150000"/>
              </a:lnSpc>
              <a:buFont typeface="Arial" panose="020B0604020202020204" pitchFamily="34" charset="0"/>
              <a:buChar char="•"/>
            </a:pPr>
            <a:r>
              <a:rPr lang="en-NL" sz="3200" dirty="0">
                <a:latin typeface="Aptos Display" panose="020B0004020202020204" pitchFamily="34" charset="0"/>
              </a:rPr>
              <a:t>Blacklist activities </a:t>
            </a:r>
          </a:p>
          <a:p>
            <a:pPr marL="285750" indent="-285750">
              <a:lnSpc>
                <a:spcPct val="150000"/>
              </a:lnSpc>
              <a:buFont typeface="Arial" panose="020B0604020202020204" pitchFamily="34" charset="0"/>
              <a:buChar char="•"/>
            </a:pPr>
            <a:r>
              <a:rPr lang="en-NL" sz="3200" dirty="0">
                <a:latin typeface="Aptos Display" panose="020B0004020202020204" pitchFamily="34" charset="0"/>
              </a:rPr>
              <a:t>Automated decision making</a:t>
            </a:r>
          </a:p>
          <a:p>
            <a:pPr marL="285750" indent="-285750">
              <a:lnSpc>
                <a:spcPct val="150000"/>
              </a:lnSpc>
              <a:buFont typeface="Arial" panose="020B0604020202020204" pitchFamily="34" charset="0"/>
              <a:buChar char="•"/>
            </a:pPr>
            <a:r>
              <a:rPr lang="en-NL" sz="3200" dirty="0">
                <a:latin typeface="Aptos Display" panose="020B0004020202020204" pitchFamily="34" charset="0"/>
              </a:rPr>
              <a:t>Linking or combining datasets</a:t>
            </a:r>
          </a:p>
        </p:txBody>
      </p:sp>
      <p:sp>
        <p:nvSpPr>
          <p:cNvPr id="32" name="TextBox 31">
            <a:extLst>
              <a:ext uri="{FF2B5EF4-FFF2-40B4-BE49-F238E27FC236}">
                <a16:creationId xmlns:a16="http://schemas.microsoft.com/office/drawing/2014/main" id="{6F61954D-48C7-1B6A-330D-299F1E0C5E2B}"/>
              </a:ext>
            </a:extLst>
          </p:cNvPr>
          <p:cNvSpPr txBox="1"/>
          <p:nvPr/>
        </p:nvSpPr>
        <p:spPr>
          <a:xfrm>
            <a:off x="9144000" y="4784600"/>
            <a:ext cx="8186665" cy="646331"/>
          </a:xfrm>
          <a:prstGeom prst="rect">
            <a:avLst/>
          </a:prstGeom>
          <a:noFill/>
        </p:spPr>
        <p:txBody>
          <a:bodyPr wrap="none" rtlCol="0">
            <a:spAutoFit/>
          </a:bodyPr>
          <a:lstStyle/>
          <a:p>
            <a:r>
              <a:rPr lang="en-NL" sz="3600" u="sng" dirty="0">
                <a:solidFill>
                  <a:srgbClr val="E03529"/>
                </a:solidFill>
                <a:latin typeface="Arial Rounded MT Bold" panose="020F0704030504030204" pitchFamily="34" charset="77"/>
              </a:rPr>
              <a:t>Data Protection Impact Assessment</a:t>
            </a:r>
          </a:p>
        </p:txBody>
      </p:sp>
      <p:sp>
        <p:nvSpPr>
          <p:cNvPr id="33" name="TextBox 32">
            <a:extLst>
              <a:ext uri="{FF2B5EF4-FFF2-40B4-BE49-F238E27FC236}">
                <a16:creationId xmlns:a16="http://schemas.microsoft.com/office/drawing/2014/main" id="{0EFF9408-4F4A-1E46-9F90-8F487678DB02}"/>
              </a:ext>
            </a:extLst>
          </p:cNvPr>
          <p:cNvSpPr txBox="1"/>
          <p:nvPr/>
        </p:nvSpPr>
        <p:spPr>
          <a:xfrm>
            <a:off x="9144000" y="5507351"/>
            <a:ext cx="8115300" cy="954107"/>
          </a:xfrm>
          <a:prstGeom prst="rect">
            <a:avLst/>
          </a:prstGeom>
          <a:noFill/>
        </p:spPr>
        <p:txBody>
          <a:bodyPr wrap="square" rtlCol="0">
            <a:spAutoFit/>
          </a:bodyPr>
          <a:lstStyle/>
          <a:p>
            <a:pPr algn="ctr"/>
            <a:r>
              <a:rPr lang="en-NL" sz="2800" dirty="0"/>
              <a:t>When processing of personal data poses a high risk to the rights and freedoms of the subjects</a:t>
            </a:r>
          </a:p>
        </p:txBody>
      </p:sp>
      <p:sp>
        <p:nvSpPr>
          <p:cNvPr id="34" name="Right Brace 33">
            <a:extLst>
              <a:ext uri="{FF2B5EF4-FFF2-40B4-BE49-F238E27FC236}">
                <a16:creationId xmlns:a16="http://schemas.microsoft.com/office/drawing/2014/main" id="{D9C8D220-33C4-E730-96BE-6D5716237BF4}"/>
              </a:ext>
            </a:extLst>
          </p:cNvPr>
          <p:cNvSpPr/>
          <p:nvPr/>
        </p:nvSpPr>
        <p:spPr>
          <a:xfrm>
            <a:off x="7239000" y="2933700"/>
            <a:ext cx="1600200" cy="6024562"/>
          </a:xfrm>
          <a:prstGeom prst="rightBrace">
            <a:avLst>
              <a:gd name="adj1" fmla="val 8333"/>
              <a:gd name="adj2" fmla="val 37581"/>
            </a:avLst>
          </a:prstGeom>
          <a:noFill/>
          <a:ln w="57150">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NL"/>
          </a:p>
        </p:txBody>
      </p:sp>
      <p:sp>
        <p:nvSpPr>
          <p:cNvPr id="35" name="TextBox 34">
            <a:extLst>
              <a:ext uri="{FF2B5EF4-FFF2-40B4-BE49-F238E27FC236}">
                <a16:creationId xmlns:a16="http://schemas.microsoft.com/office/drawing/2014/main" id="{168BC48C-95F3-CAF6-6CF8-1D1B846A2AA9}"/>
              </a:ext>
            </a:extLst>
          </p:cNvPr>
          <p:cNvSpPr txBox="1"/>
          <p:nvPr/>
        </p:nvSpPr>
        <p:spPr>
          <a:xfrm>
            <a:off x="9632124" y="6434197"/>
            <a:ext cx="7360476" cy="2062103"/>
          </a:xfrm>
          <a:prstGeom prst="rect">
            <a:avLst/>
          </a:prstGeom>
          <a:noFill/>
        </p:spPr>
        <p:txBody>
          <a:bodyPr wrap="none" rtlCol="0">
            <a:spAutoFit/>
          </a:bodyPr>
          <a:lstStyle/>
          <a:p>
            <a:pPr marL="285750" indent="-285750">
              <a:buFont typeface="Wingdings" pitchFamily="2" charset="2"/>
              <a:buChar char="ü"/>
            </a:pPr>
            <a:r>
              <a:rPr lang="en-NL" sz="3200" dirty="0">
                <a:solidFill>
                  <a:srgbClr val="0070C0"/>
                </a:solidFill>
                <a:latin typeface="Aptos" panose="020B0004020202020204" pitchFamily="34" charset="0"/>
              </a:rPr>
              <a:t>Description of the processing activities</a:t>
            </a:r>
          </a:p>
          <a:p>
            <a:pPr marL="285750" indent="-285750">
              <a:buFont typeface="Wingdings" pitchFamily="2" charset="2"/>
              <a:buChar char="ü"/>
            </a:pPr>
            <a:r>
              <a:rPr lang="en-NL" sz="3200" dirty="0">
                <a:solidFill>
                  <a:srgbClr val="0070C0"/>
                </a:solidFill>
                <a:latin typeface="Aptos" panose="020B0004020202020204" pitchFamily="34" charset="0"/>
              </a:rPr>
              <a:t>Security &amp; legal assessments</a:t>
            </a:r>
          </a:p>
          <a:p>
            <a:pPr marL="285750" indent="-285750">
              <a:buFont typeface="Wingdings" pitchFamily="2" charset="2"/>
              <a:buChar char="ü"/>
            </a:pPr>
            <a:r>
              <a:rPr lang="en-NL" sz="3200" dirty="0">
                <a:solidFill>
                  <a:srgbClr val="0070C0"/>
                </a:solidFill>
                <a:latin typeface="Aptos" panose="020B0004020202020204" pitchFamily="34" charset="0"/>
              </a:rPr>
              <a:t>Necessity and proportionality</a:t>
            </a:r>
          </a:p>
          <a:p>
            <a:pPr marL="285750" indent="-285750">
              <a:buFont typeface="Wingdings" pitchFamily="2" charset="2"/>
              <a:buChar char="ü"/>
            </a:pPr>
            <a:r>
              <a:rPr lang="en-NL" sz="3200" dirty="0">
                <a:solidFill>
                  <a:srgbClr val="0070C0"/>
                </a:solidFill>
                <a:latin typeface="Aptos" panose="020B0004020202020204" pitchFamily="34" charset="0"/>
              </a:rPr>
              <a:t>Mitigation measures</a:t>
            </a:r>
          </a:p>
        </p:txBody>
      </p:sp>
      <p:sp>
        <p:nvSpPr>
          <p:cNvPr id="39" name="Rounded Rectangle 38">
            <a:extLst>
              <a:ext uri="{FF2B5EF4-FFF2-40B4-BE49-F238E27FC236}">
                <a16:creationId xmlns:a16="http://schemas.microsoft.com/office/drawing/2014/main" id="{300DBDEC-3979-90C5-1A6F-DED871B23AA0}"/>
              </a:ext>
            </a:extLst>
          </p:cNvPr>
          <p:cNvSpPr/>
          <p:nvPr/>
        </p:nvSpPr>
        <p:spPr>
          <a:xfrm>
            <a:off x="11201400" y="2590103"/>
            <a:ext cx="3581400" cy="118179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NL" sz="3200" dirty="0">
                <a:solidFill>
                  <a:srgbClr val="FFC000"/>
                </a:solidFill>
                <a:latin typeface="Arial Rounded MT Bold" panose="020F0704030504030204" pitchFamily="34" charset="77"/>
              </a:rPr>
              <a:t>Pre-DPIA check</a:t>
            </a:r>
          </a:p>
          <a:p>
            <a:pPr algn="ctr"/>
            <a:r>
              <a:rPr lang="en-NL" sz="2800" i="1" dirty="0"/>
              <a:t>Research Cockpit</a:t>
            </a:r>
          </a:p>
        </p:txBody>
      </p:sp>
      <p:sp>
        <p:nvSpPr>
          <p:cNvPr id="40" name="Left-right Arrow 39">
            <a:extLst>
              <a:ext uri="{FF2B5EF4-FFF2-40B4-BE49-F238E27FC236}">
                <a16:creationId xmlns:a16="http://schemas.microsoft.com/office/drawing/2014/main" id="{39C3820D-5331-3E29-A67C-5550A70870AE}"/>
              </a:ext>
            </a:extLst>
          </p:cNvPr>
          <p:cNvSpPr/>
          <p:nvPr/>
        </p:nvSpPr>
        <p:spPr>
          <a:xfrm rot="5400000">
            <a:off x="12632916" y="4212816"/>
            <a:ext cx="700562" cy="246406"/>
          </a:xfrm>
          <a:prstGeom prst="lef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50" name="TextBox 18">
            <a:extLst>
              <a:ext uri="{FF2B5EF4-FFF2-40B4-BE49-F238E27FC236}">
                <a16:creationId xmlns:a16="http://schemas.microsoft.com/office/drawing/2014/main" id="{FC272549-E07E-57F2-EF37-887E62F1EE00}"/>
              </a:ext>
            </a:extLst>
          </p:cNvPr>
          <p:cNvSpPr txBox="1"/>
          <p:nvPr/>
        </p:nvSpPr>
        <p:spPr>
          <a:xfrm>
            <a:off x="15936698" y="9541692"/>
            <a:ext cx="1821942" cy="280718"/>
          </a:xfrm>
          <a:prstGeom prst="rect">
            <a:avLst/>
          </a:prstGeom>
        </p:spPr>
        <p:txBody>
          <a:bodyPr lIns="0" tIns="0" rIns="0" bIns="0" rtlCol="0" anchor="t">
            <a:spAutoFit/>
          </a:bodyPr>
          <a:lstStyle/>
          <a:p>
            <a:pPr algn="l">
              <a:lnSpc>
                <a:spcPts val="2340"/>
              </a:lnSpc>
            </a:pPr>
            <a:r>
              <a:rPr lang="en-US" sz="1800" b="1" dirty="0">
                <a:solidFill>
                  <a:srgbClr val="FFFFFF"/>
                </a:solidFill>
                <a:latin typeface="Helios Bold"/>
                <a:ea typeface="Helios Bold"/>
                <a:cs typeface="Helios Bold"/>
                <a:sym typeface="Helios Bold"/>
              </a:rPr>
              <a:t>Data Bites </a:t>
            </a:r>
            <a:r>
              <a:rPr lang="en-US" b="1" dirty="0">
                <a:solidFill>
                  <a:srgbClr val="FFFFFF"/>
                </a:solidFill>
                <a:latin typeface="Helios Bold"/>
                <a:ea typeface="Helios Bold"/>
                <a:cs typeface="Helios Bold"/>
                <a:sym typeface="Helios Bold"/>
              </a:rPr>
              <a:t>2026</a:t>
            </a:r>
            <a:endParaRPr lang="en-US" dirty="0"/>
          </a:p>
        </p:txBody>
      </p:sp>
    </p:spTree>
    <p:extLst>
      <p:ext uri="{BB962C8B-B14F-4D97-AF65-F5344CB8AC3E}">
        <p14:creationId xmlns:p14="http://schemas.microsoft.com/office/powerpoint/2010/main" val="28377417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500" fill="hold"/>
                                        <p:tgtEl>
                                          <p:spTgt spid="34"/>
                                        </p:tgtEl>
                                        <p:attrNameLst>
                                          <p:attrName>ppt_x</p:attrName>
                                        </p:attrNameLst>
                                      </p:cBhvr>
                                      <p:tavLst>
                                        <p:tav tm="0">
                                          <p:val>
                                            <p:strVal val="#ppt_x"/>
                                          </p:val>
                                        </p:tav>
                                        <p:tav tm="100000">
                                          <p:val>
                                            <p:strVal val="#ppt_x"/>
                                          </p:val>
                                        </p:tav>
                                      </p:tavLst>
                                    </p:anim>
                                    <p:anim calcmode="lin" valueType="num">
                                      <p:cBhvr additive="base">
                                        <p:cTn id="14" dur="500" fill="hold"/>
                                        <p:tgtEl>
                                          <p:spTgt spid="3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ppt_x"/>
                                          </p:val>
                                        </p:tav>
                                        <p:tav tm="100000">
                                          <p:val>
                                            <p:strVal val="#ppt_x"/>
                                          </p:val>
                                        </p:tav>
                                      </p:tavLst>
                                    </p:anim>
                                    <p:anim calcmode="lin" valueType="num">
                                      <p:cBhvr additive="base">
                                        <p:cTn id="18" dur="500" fill="hold"/>
                                        <p:tgtEl>
                                          <p:spTgt spid="32"/>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ppt_x"/>
                                          </p:val>
                                        </p:tav>
                                        <p:tav tm="100000">
                                          <p:val>
                                            <p:strVal val="#ppt_x"/>
                                          </p:val>
                                        </p:tav>
                                      </p:tavLst>
                                    </p:anim>
                                    <p:anim calcmode="lin" valueType="num">
                                      <p:cBhvr additive="base">
                                        <p:cTn id="22" dur="500" fill="hold"/>
                                        <p:tgtEl>
                                          <p:spTgt spid="33"/>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fill="hold"/>
                                        <p:tgtEl>
                                          <p:spTgt spid="35"/>
                                        </p:tgtEl>
                                        <p:attrNameLst>
                                          <p:attrName>ppt_x</p:attrName>
                                        </p:attrNameLst>
                                      </p:cBhvr>
                                      <p:tavLst>
                                        <p:tav tm="0">
                                          <p:val>
                                            <p:strVal val="#ppt_x"/>
                                          </p:val>
                                        </p:tav>
                                        <p:tav tm="100000">
                                          <p:val>
                                            <p:strVal val="#ppt_x"/>
                                          </p:val>
                                        </p:tav>
                                      </p:tavLst>
                                    </p:anim>
                                    <p:anim calcmode="lin" valueType="num">
                                      <p:cBhvr additive="base">
                                        <p:cTn id="26"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dissolve">
                                      <p:cBhvr>
                                        <p:cTn id="31" dur="500"/>
                                        <p:tgtEl>
                                          <p:spTgt spid="40"/>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dissolve">
                                      <p:cBhvr>
                                        <p:cTn id="3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animBg="1"/>
      <p:bldP spid="35" grpId="0"/>
      <p:bldP spid="39" grpId="0" animBg="1"/>
      <p:bldP spid="40"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9e239e1-eba3-46c3-b6c4-774a7c1dd7fe" xsi:nil="true"/>
    <lcf76f155ced4ddcb4097134ff3c332f xmlns="9bddcc6d-5a40-4ec2-9543-10e19496ba30">
      <Terms xmlns="http://schemas.microsoft.com/office/infopath/2007/PartnerControls"/>
    </lcf76f155ced4ddcb4097134ff3c332f>
    <Date_x0020_Document xmlns="c9e239e1-eba3-46c3-b6c4-774a7c1dd7fe">2025-11-06T11:56:02+00:00</Date_x0020_Document>
    <Relations xmlns="c9e239e1-eba3-46c3-b6c4-774a7c1dd7fe" xsi:nil="true"/>
    <Authourised_x0020_by xmlns="c9e239e1-eba3-46c3-b6c4-774a7c1dd7fe">
      <UserInfo>
        <DisplayName/>
        <AccountId xsi:nil="true"/>
        <AccountType/>
      </UserInfo>
    </Authourised_x0020_by>
    <Origin xmlns="c9e239e1-eba3-46c3-b6c4-774a7c1dd7fe" xsi:nil="true"/>
    <Category_x0020_RDM xmlns="c9e239e1-eba3-46c3-b6c4-774a7c1dd7fe">General</Category_x0020_RDM>
    <Creator xmlns="c9e239e1-eba3-46c3-b6c4-774a7c1dd7fe">
      <UserInfo>
        <DisplayName/>
        <AccountId xsi:nil="true"/>
        <AccountType/>
      </UserInfo>
    </Creator>
    <Leader xmlns="c9e239e1-eba3-46c3-b6c4-774a7c1dd7fe">
      <UserInfo>
        <DisplayName/>
        <AccountId xsi:nil="true"/>
        <AccountType/>
      </UserInfo>
    </Leader>
    <Descriptions xmlns="c9e239e1-eba3-46c3-b6c4-774a7c1dd7fe" xsi:nil="true"/>
    <Results xmlns="c9e239e1-eba3-46c3-b6c4-774a7c1dd7fe">Unknown</Results>
    <Coverages xmlns="c9e239e1-eba3-46c3-b6c4-774a7c1dd7fe" xsi:nil="true"/>
    <ObjectType xmlns="c9e239e1-eba3-46c3-b6c4-774a7c1dd7fe">Concept</ObjectType>
    <Department_x0020_TU_x002f_e xmlns="c9e239e1-eba3-46c3-b6c4-774a7c1dd7fe">Data Management and Library</Department_x0020_TU_x002f_e>
    <Identification_x0020_Code xmlns="c9e239e1-eba3-46c3-b6c4-774a7c1dd7fe" xsi:nil="true"/>
    <Date_x0020_Authourised xmlns="c9e239e1-eba3-46c3-b6c4-774a7c1dd7fe" xsi:nil="true"/>
    <SharedWithUsers xmlns="c9e239e1-eba3-46c3-b6c4-774a7c1dd7fe">
      <UserInfo>
        <DisplayName/>
        <AccountId xsi:nil="true"/>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3A999B518C8EF4A9F0A52055D700488" ma:contentTypeVersion="39" ma:contentTypeDescription="Create a new document." ma:contentTypeScope="" ma:versionID="2389db6bcdd312acab1d51402826d569">
  <xsd:schema xmlns:xsd="http://www.w3.org/2001/XMLSchema" xmlns:xs="http://www.w3.org/2001/XMLSchema" xmlns:p="http://schemas.microsoft.com/office/2006/metadata/properties" xmlns:ns2="c9e239e1-eba3-46c3-b6c4-774a7c1dd7fe" xmlns:ns3="9bddcc6d-5a40-4ec2-9543-10e19496ba30" targetNamespace="http://schemas.microsoft.com/office/2006/metadata/properties" ma:root="true" ma:fieldsID="22ba150b066640945a2f371480968da4" ns2:_="" ns3:_="">
    <xsd:import namespace="c9e239e1-eba3-46c3-b6c4-774a7c1dd7fe"/>
    <xsd:import namespace="9bddcc6d-5a40-4ec2-9543-10e19496ba30"/>
    <xsd:element name="properties">
      <xsd:complexType>
        <xsd:sequence>
          <xsd:element name="documentManagement">
            <xsd:complexType>
              <xsd:all>
                <xsd:element ref="ns2:ObjectType" minOccurs="0"/>
                <xsd:element ref="ns2:Category_x0020_RDM" minOccurs="0"/>
                <xsd:element ref="ns2:Descriptions" minOccurs="0"/>
                <xsd:element ref="ns2:Department_x0020_TU_x002f_e" minOccurs="0"/>
                <xsd:element ref="ns2:Creator" minOccurs="0"/>
                <xsd:element ref="ns2:Date_x0020_Document" minOccurs="0"/>
                <xsd:element ref="ns2:Results" minOccurs="0"/>
                <xsd:element ref="ns2:Origin" minOccurs="0"/>
                <xsd:element ref="ns2:Authourised_x0020_by" minOccurs="0"/>
                <xsd:element ref="ns2:Identification_x0020_Code" minOccurs="0"/>
                <xsd:element ref="ns3:MediaServiceMetadata" minOccurs="0"/>
                <xsd:element ref="ns3:MediaServiceFastMetadata" minOccurs="0"/>
                <xsd:element ref="ns2:Coverages" minOccurs="0"/>
                <xsd:element ref="ns2:Date_x0020_Authourised" minOccurs="0"/>
                <xsd:element ref="ns2:Relations" minOccurs="0"/>
                <xsd:element ref="ns2:Leader" minOccurs="0"/>
                <xsd:element ref="ns3:MediaServiceAutoKeyPoints" minOccurs="0"/>
                <xsd:element ref="ns3:MediaServiceKeyPoints" minOccurs="0"/>
                <xsd:element ref="ns2:SharedWithUsers" minOccurs="0"/>
                <xsd:element ref="ns2:SharedWithDetails" minOccurs="0"/>
                <xsd:element ref="ns3:MediaServiceAutoTags" minOccurs="0"/>
                <xsd:element ref="ns3:MediaServiceGenerationTime" minOccurs="0"/>
                <xsd:element ref="ns3:MediaServiceEventHashCode" minOccurs="0"/>
                <xsd:element ref="ns3:MediaServiceDateTaken" minOccurs="0"/>
                <xsd:element ref="ns3:MediaServiceLocation" minOccurs="0"/>
                <xsd:element ref="ns3:MediaServiceOCR" minOccurs="0"/>
                <xsd:element ref="ns3:lcf76f155ced4ddcb4097134ff3c332f" minOccurs="0"/>
                <xsd:element ref="ns2:TaxCatchAll" minOccurs="0"/>
                <xsd:element ref="ns3:MediaLengthInSeconds"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e239e1-eba3-46c3-b6c4-774a7c1dd7fe" elementFormDefault="qualified">
    <xsd:import namespace="http://schemas.microsoft.com/office/2006/documentManagement/types"/>
    <xsd:import namespace="http://schemas.microsoft.com/office/infopath/2007/PartnerControls"/>
    <xsd:element name="ObjectType" ma:index="1" nillable="true" ma:displayName="ObjectType" ma:default="Concept" ma:description="Type of Information object." ma:format="Dropdown" ma:indexed="true" ma:internalName="ObjectType">
      <xsd:simpleType>
        <xsd:union memberTypes="dms:Text">
          <xsd:simpleType>
            <xsd:restriction base="dms:Choice">
              <xsd:enumeration value="Concept"/>
              <xsd:enumeration value="Report"/>
              <xsd:enumeration value="Project document"/>
              <xsd:enumeration value="Policy document"/>
              <xsd:enumeration value="Agenda"/>
              <xsd:enumeration value="Attachment"/>
              <xsd:enumeration value="Letter"/>
              <xsd:enumeration value="Book"/>
              <xsd:enumeration value="Brochure"/>
              <xsd:enumeration value="Contract"/>
              <xsd:enumeration value="List"/>
              <xsd:enumeration value="Article"/>
              <xsd:enumeration value="Image"/>
              <xsd:enumeration value="Education document"/>
              <xsd:enumeration value="Invoice"/>
              <xsd:enumeration value="Resolution"/>
              <xsd:enumeration value="Plan"/>
            </xsd:restriction>
          </xsd:simpleType>
        </xsd:union>
      </xsd:simpleType>
    </xsd:element>
    <xsd:element name="Category_x0020_RDM" ma:index="2" nillable="true" ma:displayName="Category RDM" ma:default="General" ma:description="Topic of which the object is classified.&#10;" ma:format="Dropdown" ma:internalName="Category_x0020_RDM">
      <xsd:simpleType>
        <xsd:union memberTypes="dms:Text">
          <xsd:simpleType>
            <xsd:restriction base="dms:Choice">
              <xsd:enumeration value="General"/>
              <xsd:enumeration value="NWO"/>
              <xsd:enumeration value="H2020"/>
              <xsd:enumeration value="Non-Funder"/>
              <xsd:enumeration value="ZonMW"/>
              <xsd:enumeration value="GDPR"/>
              <xsd:enumeration value="IPR"/>
              <xsd:enumeration value="Licences"/>
              <xsd:enumeration value="Statistics"/>
              <xsd:enumeration value="Metadata"/>
              <xsd:enumeration value="FAIR"/>
              <xsd:enumeration value="Bachelor"/>
              <xsd:enumeration value="Master"/>
              <xsd:enumeration value="PDH"/>
              <xsd:enumeration value="Researchers"/>
              <xsd:enumeration value="Support Department"/>
              <xsd:enumeration value="Software training"/>
              <xsd:enumeration value="Standard"/>
              <xsd:enumeration value="4TU"/>
              <xsd:enumeration value="Generic repository"/>
              <xsd:enumeration value="Subject specific repository"/>
              <xsd:enumeration value="Internal archiving"/>
              <xsd:enumeration value="Internal policies"/>
              <xsd:enumeration value="External policies"/>
              <xsd:enumeration value="Communication plan"/>
              <xsd:enumeration value="Website"/>
              <xsd:enumeration value="Research support portal"/>
              <xsd:enumeration value="UKB"/>
              <xsd:enumeration value="LCRDM"/>
              <xsd:enumeration value="RDA"/>
              <xsd:enumeration value="OSCTU/e"/>
            </xsd:restriction>
          </xsd:simpleType>
        </xsd:union>
      </xsd:simpleType>
    </xsd:element>
    <xsd:element name="Descriptions" ma:index="3" nillable="true" ma:displayName="Descriptions" ma:description="Context information. Short explanation about the object. &#10;" ma:internalName="Descriptions">
      <xsd:simpleType>
        <xsd:restriction base="dms:Note">
          <xsd:maxLength value="255"/>
        </xsd:restriction>
      </xsd:simpleType>
    </xsd:element>
    <xsd:element name="Department_x0020_TU_x002f_e" ma:index="4" nillable="true" ma:displayName="Department TU/e" ma:default="Data Management and Library" ma:description="Organisation that owns the object at the moment of registration.&#10;" ma:format="Dropdown" ma:internalName="Department_x0020_TU_x002F_e">
      <xsd:simpleType>
        <xsd:union memberTypes="dms:Text">
          <xsd:simpleType>
            <xsd:restriction base="dms:Choice">
              <xsd:enumeration value="Data Management and Library"/>
              <xsd:enumeration value="Biomedical Engineering"/>
              <xsd:enumeration value="Built Environment"/>
              <xsd:enumeration value="Electrical Engineering"/>
              <xsd:enumeration value="Industrial Design"/>
              <xsd:enumeration value="Chemical Engineering and Chemistry"/>
              <xsd:enumeration value="Industrial Engineering &amp; Innovation Sciences"/>
              <xsd:enumeration value="Applied Physics"/>
              <xsd:enumeration value="Mechanical Engineering"/>
              <xsd:enumeration value="Mathematics and Computer Science"/>
            </xsd:restriction>
          </xsd:simpleType>
        </xsd:union>
      </xsd:simpleType>
    </xsd:element>
    <xsd:element name="Creator" ma:index="5" nillable="true" ma:displayName="Creator" ma:description="Actual writer or creator of the object." ma:list="UserInfo" ma:SearchPeopleOnly="false" ma:SharePointGroup="0" ma:internalName="Creato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ate_x0020_Document" ma:index="6" nillable="true" ma:displayName="Date Document" ma:default="[today]" ma:description="The actual date that the object was created.&#10;" ma:format="DateOnly" ma:internalName="Date_x0020_Document">
      <xsd:simpleType>
        <xsd:restriction base="dms:DateTime"/>
      </xsd:simpleType>
    </xsd:element>
    <xsd:element name="Results" ma:index="7" nillable="true" ma:displayName="Results" ma:default="Unknown" ma:description="The result of the proces or status of the document.&#10;" ma:format="RadioButtons" ma:internalName="Results">
      <xsd:simpleType>
        <xsd:union memberTypes="dms:Text">
          <xsd:simpleType>
            <xsd:restriction base="dms:Choice">
              <xsd:enumeration value="Unknown"/>
              <xsd:enumeration value="Not started"/>
              <xsd:enumeration value="To be reviewed"/>
              <xsd:enumeration value="In progress"/>
              <xsd:enumeration value="Completed"/>
            </xsd:restriction>
          </xsd:simpleType>
        </xsd:union>
      </xsd:simpleType>
    </xsd:element>
    <xsd:element name="Origin" ma:index="8" nillable="true" ma:displayName="Origin" ma:description="Original source" ma:internalName="Origin">
      <xsd:simpleType>
        <xsd:restriction base="dms:Note">
          <xsd:maxLength value="255"/>
        </xsd:restriction>
      </xsd:simpleType>
    </xsd:element>
    <xsd:element name="Authourised_x0020_by" ma:index="9" nillable="true" ma:displayName="Authourised by" ma:description="An organization or person responsible for or involved in the creation, recording of an object." ma:list="UserInfo" ma:SharePointGroup="0" ma:internalName="Authourised_x0020_by"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Identification_x0020_Code" ma:index="10" nillable="true" ma:displayName="Identification Code" ma:description="Number or code assigned to an object outside the dynamic archive&#10;" ma:internalName="Identification_x0020_Code">
      <xsd:simpleType>
        <xsd:restriction base="dms:Text">
          <xsd:maxLength value="255"/>
        </xsd:restriction>
      </xsd:simpleType>
    </xsd:element>
    <xsd:element name="Coverages" ma:index="20" nillable="true" ma:displayName="Coverages" ma:description="Valid period or location." ma:internalName="Coverages">
      <xsd:simpleType>
        <xsd:restriction base="dms:Text">
          <xsd:maxLength value="255"/>
        </xsd:restriction>
      </xsd:simpleType>
    </xsd:element>
    <xsd:element name="Date_x0020_Authourised" ma:index="21" nillable="true" ma:displayName="Date Authourised" ma:description="Date approved" ma:format="DateOnly" ma:internalName="Date_x0020_Authourised">
      <xsd:simpleType>
        <xsd:restriction base="dms:DateTime"/>
      </xsd:simpleType>
    </xsd:element>
    <xsd:element name="Relations" ma:index="22" nillable="true" ma:displayName="Relations" ma:description="Naam project or workflow of which document is part of." ma:internalName="Relations">
      <xsd:simpleType>
        <xsd:restriction base="dms:Text">
          <xsd:maxLength value="255"/>
        </xsd:restriction>
      </xsd:simpleType>
    </xsd:element>
    <xsd:element name="Leader" ma:index="23" nillable="true" ma:displayName="Leader" ma:description="Project or team leader or person responsible" ma:list="UserInfo" ma:SharePointGroup="0" ma:internalName="Lead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element name="TaxCatchAll" ma:index="36" nillable="true" ma:displayName="Taxonomy Catch All Column" ma:hidden="true" ma:list="{2bfc0286-fbfa-4171-b0cb-d3863062621c}" ma:internalName="TaxCatchAll" ma:showField="CatchAllData" ma:web="c9e239e1-eba3-46c3-b6c4-774a7c1dd7fe">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bddcc6d-5a40-4ec2-9543-10e19496ba30" elementFormDefault="qualified">
    <xsd:import namespace="http://schemas.microsoft.com/office/2006/documentManagement/types"/>
    <xsd:import namespace="http://schemas.microsoft.com/office/infopath/2007/PartnerControls"/>
    <xsd:element name="MediaServiceMetadata" ma:index="16" nillable="true" ma:displayName="MediaServiceMetadata" ma:hidden="true" ma:internalName="MediaServiceMetadata" ma:readOnly="true">
      <xsd:simpleType>
        <xsd:restriction base="dms:Note"/>
      </xsd:simpleType>
    </xsd:element>
    <xsd:element name="MediaServiceFastMetadata" ma:index="17" nillable="true" ma:displayName="MediaServiceFastMetadata" ma:hidden="true" ma:internalName="MediaServiceFastMetadata" ma:readOnly="true">
      <xsd:simpleType>
        <xsd:restriction base="dms:Note"/>
      </xsd:simpleType>
    </xsd:element>
    <xsd:element name="MediaServiceAutoKeyPoints" ma:index="24" nillable="true" ma:displayName="MediaServiceAutoKeyPoints" ma:hidden="true" ma:internalName="MediaServiceAutoKeyPoints" ma:readOnly="true">
      <xsd:simpleType>
        <xsd:restriction base="dms:Note"/>
      </xsd:simpleType>
    </xsd:element>
    <xsd:element name="MediaServiceKeyPoints" ma:index="25" nillable="true" ma:displayName="KeyPoints" ma:internalName="MediaServiceKeyPoints" ma:readOnly="true">
      <xsd:simpleType>
        <xsd:restriction base="dms:Note">
          <xsd:maxLength value="255"/>
        </xsd:restriction>
      </xsd:simpleType>
    </xsd:element>
    <xsd:element name="MediaServiceAutoTags" ma:index="28" nillable="true" ma:displayName="Tags" ma:internalName="MediaServiceAutoTags" ma:readOnly="true">
      <xsd:simpleType>
        <xsd:restriction base="dms:Text"/>
      </xsd:simpleType>
    </xsd:element>
    <xsd:element name="MediaServiceGenerationTime" ma:index="29" nillable="true" ma:displayName="MediaServiceGenerationTime" ma:hidden="true" ma:internalName="MediaServiceGenerationTime" ma:readOnly="true">
      <xsd:simpleType>
        <xsd:restriction base="dms:Text"/>
      </xsd:simpleType>
    </xsd:element>
    <xsd:element name="MediaServiceEventHashCode" ma:index="30" nillable="true" ma:displayName="MediaServiceEventHashCode" ma:hidden="true" ma:internalName="MediaServiceEventHashCode" ma:readOnly="true">
      <xsd:simpleType>
        <xsd:restriction base="dms:Text"/>
      </xsd:simpleType>
    </xsd:element>
    <xsd:element name="MediaServiceDateTaken" ma:index="31" nillable="true" ma:displayName="MediaServiceDateTaken" ma:hidden="true" ma:internalName="MediaServiceDateTaken" ma:readOnly="true">
      <xsd:simpleType>
        <xsd:restriction base="dms:Text"/>
      </xsd:simpleType>
    </xsd:element>
    <xsd:element name="MediaServiceLocation" ma:index="32" nillable="true" ma:displayName="Location" ma:internalName="MediaServiceLocation" ma:readOnly="true">
      <xsd:simpleType>
        <xsd:restriction base="dms:Text"/>
      </xsd:simpleType>
    </xsd:element>
    <xsd:element name="MediaServiceOCR" ma:index="33" nillable="true" ma:displayName="Extracted Text" ma:internalName="MediaServiceOCR" ma:readOnly="true">
      <xsd:simpleType>
        <xsd:restriction base="dms:Note">
          <xsd:maxLength value="255"/>
        </xsd:restriction>
      </xsd:simpleType>
    </xsd:element>
    <xsd:element name="lcf76f155ced4ddcb4097134ff3c332f" ma:index="35" nillable="true" ma:taxonomy="true" ma:internalName="lcf76f155ced4ddcb4097134ff3c332f" ma:taxonomyFieldName="MediaServiceImageTags" ma:displayName="Image Tags" ma:readOnly="false" ma:fieldId="{5cf76f15-5ced-4ddc-b409-7134ff3c332f}" ma:taxonomyMulti="true" ma:sspId="5f80264a-99e7-47cd-820c-3e92ce78c5e0" ma:termSetId="09814cd3-568e-fe90-9814-8d621ff8fb84" ma:anchorId="fba54fb3-c3e1-fe81-a776-ca4b69148c4d" ma:open="true" ma:isKeyword="false">
      <xsd:complexType>
        <xsd:sequence>
          <xsd:element ref="pc:Terms" minOccurs="0" maxOccurs="1"/>
        </xsd:sequence>
      </xsd:complexType>
    </xsd:element>
    <xsd:element name="MediaLengthInSeconds" ma:index="37" nillable="true" ma:displayName="MediaLengthInSeconds" ma:hidden="true" ma:internalName="MediaLengthInSeconds" ma:readOnly="true">
      <xsd:simpleType>
        <xsd:restriction base="dms:Unknown"/>
      </xsd:simpleType>
    </xsd:element>
    <xsd:element name="MediaServiceObjectDetectorVersions" ma:index="38" nillable="true" ma:displayName="MediaServiceObjectDetectorVersions" ma:hidden="true" ma:indexed="true" ma:internalName="MediaServiceObjectDetectorVersions" ma:readOnly="true">
      <xsd:simpleType>
        <xsd:restriction base="dms:Text"/>
      </xsd:simpleType>
    </xsd:element>
    <xsd:element name="MediaServiceSearchProperties" ma:index="39" nillable="true" ma:displayName="MediaServiceSearchProperties" ma:hidden="true" ma:internalName="MediaServiceSearchProperties" ma:readOnly="true">
      <xsd:simpleType>
        <xsd:restriction base="dms:Note"/>
      </xsd:simpleType>
    </xsd:element>
    <xsd:element name="MediaServiceBillingMetadata" ma:index="40"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8" ma:displayName="Content Type"/>
        <xsd:element ref="dc:title" minOccurs="0" maxOccurs="1" ma:index="1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6626498-AFAD-4764-AAF8-40669D33C2B5}">
  <ds:schemaRefs>
    <ds:schemaRef ds:uri="http://schemas.microsoft.com/office/2006/documentManagement/types"/>
    <ds:schemaRef ds:uri="http://schemas.microsoft.com/office/infopath/2007/PartnerControls"/>
    <ds:schemaRef ds:uri="817e1ace-de7f-480f-a648-05bb789542e1"/>
    <ds:schemaRef ds:uri="http://www.w3.org/XML/1998/namespace"/>
    <ds:schemaRef ds:uri="http://schemas.microsoft.com/office/2006/metadata/properties"/>
    <ds:schemaRef ds:uri="http://purl.org/dc/terms/"/>
    <ds:schemaRef ds:uri="http://schemas.openxmlformats.org/package/2006/metadata/core-properties"/>
    <ds:schemaRef ds:uri="http://purl.org/dc/elements/1.1/"/>
    <ds:schemaRef ds:uri="4ca944fe-b8fd-4240-b3d6-f4963ae1153a"/>
    <ds:schemaRef ds:uri="http://purl.org/dc/dcmitype/"/>
    <ds:schemaRef ds:uri="c9e239e1-eba3-46c3-b6c4-774a7c1dd7fe"/>
    <ds:schemaRef ds:uri="9bddcc6d-5a40-4ec2-9543-10e19496ba30"/>
  </ds:schemaRefs>
</ds:datastoreItem>
</file>

<file path=customXml/itemProps2.xml><?xml version="1.0" encoding="utf-8"?>
<ds:datastoreItem xmlns:ds="http://schemas.openxmlformats.org/officeDocument/2006/customXml" ds:itemID="{DA8E4D0D-E980-474A-8F74-B61701429D7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e239e1-eba3-46c3-b6c4-774a7c1dd7fe"/>
    <ds:schemaRef ds:uri="9bddcc6d-5a40-4ec2-9543-10e19496ba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6259BB1-B512-4891-BB50-28E8DDC5E06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21876</TotalTime>
  <Words>1144</Words>
  <Application>Microsoft Macintosh PowerPoint</Application>
  <PresentationFormat>Custom</PresentationFormat>
  <Paragraphs>261</Paragraphs>
  <Slides>22</Slides>
  <Notes>16</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22</vt:i4>
      </vt:variant>
    </vt:vector>
  </HeadingPairs>
  <TitlesOfParts>
    <vt:vector size="37" baseType="lpstr">
      <vt:lpstr>Wingdings</vt:lpstr>
      <vt:lpstr>Aptos</vt:lpstr>
      <vt:lpstr>Now</vt:lpstr>
      <vt:lpstr>Helios Bold</vt:lpstr>
      <vt:lpstr>Arial</vt:lpstr>
      <vt:lpstr>Helios</vt:lpstr>
      <vt:lpstr>TT Hoves Bold</vt:lpstr>
      <vt:lpstr>Glacial Indifference Bold</vt:lpstr>
      <vt:lpstr>Now Medium</vt:lpstr>
      <vt:lpstr>Arimo Bold</vt:lpstr>
      <vt:lpstr>Arial Rounded MT Bold</vt:lpstr>
      <vt:lpstr>Aptos Display</vt:lpstr>
      <vt:lpstr>Segoe UI</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Checklist for a Minimal Risk Study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RDM</dc:title>
  <cp:lastModifiedBy>Gerona, Jonathan</cp:lastModifiedBy>
  <cp:revision>416</cp:revision>
  <dcterms:created xsi:type="dcterms:W3CDTF">2006-08-16T00:00:00Z</dcterms:created>
  <dcterms:modified xsi:type="dcterms:W3CDTF">2026-04-30T11:43:12Z</dcterms:modified>
  <dc:identifier>DAGcXtHGZxA</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0x01010023A999B518C8EF4A9F0A52055D700488</vt:lpwstr>
  </property>
  <property fmtid="{D5CDD505-2E9C-101B-9397-08002B2CF9AE}" pid="3" name="MediaServiceImageTags">
    <vt:lpwstr/>
  </property>
  <property fmtid="{D5CDD505-2E9C-101B-9397-08002B2CF9AE}" pid="4" name="xd_ProgID">
    <vt:lpwstr/>
  </property>
  <property fmtid="{D5CDD505-2E9C-101B-9397-08002B2CF9AE}" pid="5" name="_SourceUrl">
    <vt:lpwstr/>
  </property>
  <property fmtid="{D5CDD505-2E9C-101B-9397-08002B2CF9AE}" pid="6" name="_SharedFileIndex">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y fmtid="{D5CDD505-2E9C-101B-9397-08002B2CF9AE}" pid="11" name="xd_Signature">
    <vt:lpwstr/>
  </property>
</Properties>
</file>